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5" r:id="rId4"/>
    <p:sldId id="266" r:id="rId5"/>
    <p:sldId id="267" r:id="rId6"/>
    <p:sldId id="268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2467" y="3067050"/>
            <a:ext cx="7535333" cy="723900"/>
          </a:xfrm>
        </p:spPr>
        <p:txBody>
          <a:bodyPr/>
          <a:lstStyle/>
          <a:p>
            <a:pPr algn="ctr"/>
            <a:r>
              <a:rPr lang="mk-MK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Плоштина и волумен на </a:t>
            </a:r>
            <a:r>
              <a:rPr lang="mk-MK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квадар</a:t>
            </a:r>
            <a:endParaRPr lang="mk-MK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6200000">
            <a:off x="12384619" y="3812468"/>
            <a:ext cx="122416" cy="126647"/>
          </a:xfrm>
        </p:spPr>
        <p:txBody>
          <a:bodyPr>
            <a:normAutofit fontScale="25000" lnSpcReduction="20000"/>
          </a:bodyPr>
          <a:lstStyle/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788920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E35A9A-8AF4-41F6-97C6-94055B6EB7B0}"/>
              </a:ext>
            </a:extLst>
          </p:cNvPr>
          <p:cNvSpPr txBox="1"/>
          <p:nvPr/>
        </p:nvSpPr>
        <p:spPr>
          <a:xfrm>
            <a:off x="1028700" y="2400300"/>
            <a:ext cx="9004300" cy="1971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325" marR="545465" algn="just">
              <a:lnSpc>
                <a:spcPct val="103000"/>
              </a:lnSpc>
              <a:spcBef>
                <a:spcPts val="20"/>
              </a:spcBef>
              <a:spcAft>
                <a:spcPts val="0"/>
              </a:spcAft>
            </a:pPr>
            <a:r>
              <a:rPr lang="mk-MK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 на часот</a:t>
            </a:r>
            <a:r>
              <a:rPr lang="mk-MK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Ученикот</a:t>
            </a:r>
          </a:p>
          <a:p>
            <a:pPr marL="60325" marR="545465" algn="just">
              <a:lnSpc>
                <a:spcPct val="103000"/>
              </a:lnSpc>
              <a:spcBef>
                <a:spcPts val="20"/>
              </a:spcBef>
              <a:spcAft>
                <a:spcPts val="0"/>
              </a:spcAft>
            </a:pPr>
            <a:r>
              <a:rPr lang="mk-M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Користи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мрежи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3Д</a:t>
            </a:r>
            <a:r>
              <a:rPr lang="en-US" sz="2400" spc="-1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открие</a:t>
            </a:r>
            <a:r>
              <a:rPr lang="en-US" sz="2400" spc="-7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нивната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плоштина</a:t>
            </a:r>
            <a:r>
              <a:rPr lang="mk-MK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60325" marR="545465" algn="just">
              <a:lnSpc>
                <a:spcPct val="103000"/>
              </a:lnSpc>
              <a:spcBef>
                <a:spcPts val="20"/>
              </a:spcBef>
              <a:spcAft>
                <a:spcPts val="0"/>
              </a:spcAft>
            </a:pPr>
            <a:r>
              <a:rPr lang="mk-M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препознава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споредува</a:t>
            </a:r>
            <a:r>
              <a:rPr lang="en-US" sz="2400" spc="-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користи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својствата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400" spc="-1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формите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</a:t>
            </a:r>
            <a:r>
              <a:rPr lang="en-US" sz="2400" spc="-10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димензии</a:t>
            </a:r>
            <a:r>
              <a:rPr lang="mk-MK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5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3D Model 1" descr="Domes And Pinacoid Blue">
                <a:extLst>
                  <a:ext uri="{FF2B5EF4-FFF2-40B4-BE49-F238E27FC236}">
                    <a16:creationId xmlns:a16="http://schemas.microsoft.com/office/drawing/2014/main" id="{2496D09D-27B0-4107-8E85-096712649A7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74362547"/>
                  </p:ext>
                </p:extLst>
              </p:nvPr>
            </p:nvGraphicFramePr>
            <p:xfrm>
              <a:off x="643620" y="1608787"/>
              <a:ext cx="3826996" cy="2897874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826996" cy="2897874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320492" ay="-1907707" az="-721328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06187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Model 1" descr="Domes And Pinacoid Blue">
                <a:extLst>
                  <a:ext uri="{FF2B5EF4-FFF2-40B4-BE49-F238E27FC236}">
                    <a16:creationId xmlns:a16="http://schemas.microsoft.com/office/drawing/2014/main" id="{2496D09D-27B0-4107-8E85-096712649A7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3620" y="1608787"/>
                <a:ext cx="3826996" cy="2897874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31A9168-CBBB-4B69-9E52-2CC4A16873C7}"/>
              </a:ext>
            </a:extLst>
          </p:cNvPr>
          <p:cNvSpPr txBox="1"/>
          <p:nvPr/>
        </p:nvSpPr>
        <p:spPr>
          <a:xfrm>
            <a:off x="1631950" y="3929495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i="1" dirty="0"/>
              <a:t>а</a:t>
            </a:r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B15660-AEAC-4587-881D-3715E99D2CAB}"/>
              </a:ext>
            </a:extLst>
          </p:cNvPr>
          <p:cNvSpPr txBox="1"/>
          <p:nvPr/>
        </p:nvSpPr>
        <p:spPr>
          <a:xfrm>
            <a:off x="3835400" y="3929495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BA9F52-E167-4036-8AF6-F8024AE9B516}"/>
              </a:ext>
            </a:extLst>
          </p:cNvPr>
          <p:cNvSpPr txBox="1"/>
          <p:nvPr/>
        </p:nvSpPr>
        <p:spPr>
          <a:xfrm>
            <a:off x="4299274" y="2857500"/>
            <a:ext cx="34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287FFB-883B-4D0A-BEED-364E0819E1DC}"/>
              </a:ext>
            </a:extLst>
          </p:cNvPr>
          <p:cNvSpPr txBox="1"/>
          <p:nvPr/>
        </p:nvSpPr>
        <p:spPr>
          <a:xfrm>
            <a:off x="305935" y="866149"/>
            <a:ext cx="9409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Квадар</a:t>
            </a:r>
            <a:r>
              <a:rPr lang="mk-M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3Д форма чии ѕидови се правоаголници. Спротивните ѕидови на </a:t>
            </a:r>
            <a:r>
              <a:rPr lang="mk-M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квадарот</a:t>
            </a:r>
            <a:r>
              <a:rPr lang="mk-M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складни.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BF5695-FFAD-4F19-95D6-EDA1ED088995}"/>
              </a:ext>
            </a:extLst>
          </p:cNvPr>
          <p:cNvSpPr txBox="1"/>
          <p:nvPr/>
        </p:nvSpPr>
        <p:spPr>
          <a:xfrm>
            <a:off x="5458946" y="2359835"/>
            <a:ext cx="467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Плоштина на </a:t>
            </a:r>
            <a:r>
              <a:rPr lang="mk-M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квадар</a:t>
            </a:r>
            <a:r>
              <a:rPr lang="mk-M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2ab+2ac+2bc = 2(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ab+ac+bc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mk-M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k-M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Волумен на </a:t>
            </a:r>
            <a:r>
              <a:rPr lang="mk-M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квадар</a:t>
            </a:r>
            <a:r>
              <a:rPr lang="mk-M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82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6E6D41-6F47-4739-B432-7583F2C7CC61}"/>
                  </a:ext>
                </a:extLst>
              </p:cNvPr>
              <p:cNvSpPr txBox="1"/>
              <p:nvPr/>
            </p:nvSpPr>
            <p:spPr>
              <a:xfrm>
                <a:off x="1206500" y="914400"/>
                <a:ext cx="8559800" cy="5352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k-MK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Задача 1.</a:t>
                </a:r>
                <a:r>
                  <a:rPr lang="mk-MK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Пресметај ги плоштината и волуменот на </a:t>
                </a:r>
                <a:r>
                  <a:rPr lang="mk-MK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квадар</a:t>
                </a:r>
                <a:r>
                  <a:rPr lang="mk-MK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со димензии 13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mk-MK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18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mk-MK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22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mk-MK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Решение: </a:t>
                </a:r>
                <a:endParaRPr lang="mk-MK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mk-MK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mk-MK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mk-MK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</a:p>
              <a:p>
                <a:r>
                  <a:rPr lang="en-US" sz="24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b = 18cm</a:t>
                </a:r>
              </a:p>
              <a:p>
                <a:r>
                  <a:rPr lang="en-US" sz="24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c = 22cm</a:t>
                </a:r>
              </a:p>
              <a:p>
                <a:r>
                  <a:rPr lang="en-US" sz="24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400" i="1" u="sng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= ? V = ?</a:t>
                </a:r>
              </a:p>
              <a:p>
                <a:pPr lvl="0"/>
                <a:r>
                  <a:rPr lang="en-US" sz="24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= 2ab+2ac+2bc = 2(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ab+ac+bc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mk-MK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P = 2(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13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∙18+13∙22+18∙22)</m:t>
                    </m:r>
                  </m:oMath>
                </a14:m>
                <a:endParaRPr lang="en-US" sz="2400" b="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P = 2(234+286+396)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P = 2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916=1832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V =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13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18∙22</m:t>
                    </m:r>
                  </m:oMath>
                </a14:m>
                <a:endParaRPr lang="en-US" sz="2400" b="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5148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A6E6D41-6F47-4739-B432-7583F2C7C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00" y="914400"/>
                <a:ext cx="8559800" cy="5352171"/>
              </a:xfrm>
              <a:prstGeom prst="rect">
                <a:avLst/>
              </a:prstGeom>
              <a:blipFill>
                <a:blip r:embed="rId2"/>
                <a:stretch>
                  <a:fillRect l="-1140" t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963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79CC37-BDA6-4A19-B4F8-D0D6CD04648C}"/>
              </a:ext>
            </a:extLst>
          </p:cNvPr>
          <p:cNvSpPr txBox="1"/>
          <p:nvPr/>
        </p:nvSpPr>
        <p:spPr>
          <a:xfrm>
            <a:off x="1003300" y="660400"/>
            <a:ext cx="9334500" cy="1866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EE9BCE-14BD-44BD-A255-25D3AECAC50E}"/>
                  </a:ext>
                </a:extLst>
              </p:cNvPr>
              <p:cNvSpPr txBox="1"/>
              <p:nvPr/>
            </p:nvSpPr>
            <p:spPr>
              <a:xfrm>
                <a:off x="495300" y="749300"/>
                <a:ext cx="9232900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k-MK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Задача 2. </a:t>
                </a:r>
                <a:r>
                  <a:rPr lang="mk-MK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Еден базен во форма на </a:t>
                </a:r>
                <a:r>
                  <a:rPr lang="mk-MK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квадар</a:t>
                </a:r>
                <a:r>
                  <a:rPr lang="mk-MK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е длабок 2,5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mk-MK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.Неговата должина е 50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mk-MK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а ширина 250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</a:t>
                </a:r>
                <a:r>
                  <a:rPr lang="mk-MK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Базенот е наполнет со 2200000 литри вода. До која висина е наполнет базенот?</a:t>
                </a:r>
              </a:p>
              <a:p>
                <a:endParaRPr lang="mk-MK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mk-MK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Решение:</a:t>
                </a:r>
                <a:r>
                  <a:rPr lang="mk-MK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50m</a:t>
                </a:r>
              </a:p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b = 250dm = 25m</a:t>
                </a:r>
              </a:p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V = 2200000l = 2200000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2200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:r>
                  <a:rPr lang="en-US" sz="2400" u="sng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= ? </a:t>
                </a:r>
              </a:p>
              <a:p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:r>
                  <a:rPr lang="en-US" sz="24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</a:t>
                </a:r>
                <a:r>
                  <a:rPr lang="en-US" sz="2400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endParaRPr lang="en-US" sz="24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c = V:(ab)</a:t>
                </a:r>
              </a:p>
              <a:p>
                <a:r>
                  <a:rPr lang="en-US" sz="24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c = 2200:(50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25)</m:t>
                    </m:r>
                  </m:oMath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c = 2200:1250</a:t>
                </a:r>
              </a:p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c = 1,76m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EE9BCE-14BD-44BD-A255-25D3AECAC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749300"/>
                <a:ext cx="9232900" cy="4893647"/>
              </a:xfrm>
              <a:prstGeom prst="rect">
                <a:avLst/>
              </a:prstGeom>
              <a:blipFill>
                <a:blip r:embed="rId2"/>
                <a:stretch>
                  <a:fillRect l="-990" t="-996" b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123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EED66F-2764-4C37-81C1-22FFA2CA3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85329" y="2012950"/>
            <a:ext cx="4126550" cy="2832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6F70C2-F96A-45C2-9E11-6FD268B94775}"/>
              </a:ext>
            </a:extLst>
          </p:cNvPr>
          <p:cNvSpPr txBox="1"/>
          <p:nvPr/>
        </p:nvSpPr>
        <p:spPr>
          <a:xfrm>
            <a:off x="355600" y="4699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3. </a:t>
            </a:r>
            <a:r>
              <a:rPr lang="mk-M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Пресметај ги волуменот и плоштината на геометриското тело според податоците од цртежот.</a:t>
            </a:r>
            <a:r>
              <a:rPr lang="mk-M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0BD8F9-163C-43E4-9B40-E7E81B1CB20C}"/>
                  </a:ext>
                </a:extLst>
              </p:cNvPr>
              <p:cNvSpPr txBox="1"/>
              <p:nvPr/>
            </p:nvSpPr>
            <p:spPr>
              <a:xfrm>
                <a:off x="4114800" y="1705908"/>
                <a:ext cx="7048500" cy="2709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120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40∙30+30∙40∙60</m:t>
                    </m:r>
                  </m:oMath>
                </a14:m>
                <a:endParaRPr lang="en-US" sz="2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144000 + 72000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216000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= 120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40+40∙30+40∙60+40∙30+90∙40+2∙120∙30+2∙60∙30</m:t>
                    </m:r>
                  </m:oMath>
                </a14:m>
                <a:endParaRPr lang="en-US" sz="24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= 4800+1200+2400+1200+3600+7200+3600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= 24000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0BD8F9-163C-43E4-9B40-E7E81B1CB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705908"/>
                <a:ext cx="7048500" cy="2709268"/>
              </a:xfrm>
              <a:prstGeom prst="rect">
                <a:avLst/>
              </a:prstGeom>
              <a:blipFill>
                <a:blip r:embed="rId3"/>
                <a:stretch>
                  <a:fillRect l="-1298" t="-1802" b="-3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62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7531" y="2808941"/>
            <a:ext cx="8491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Домашна работа: Од Учебник на страна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283</a:t>
            </a:r>
            <a:r>
              <a:rPr lang="mk-M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1, 2, 3</a:t>
            </a:r>
            <a:r>
              <a:rPr lang="mk-M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в), 4.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62456" y="5637007"/>
            <a:ext cx="5449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Наставник: Марина Серафимова</a:t>
            </a:r>
          </a:p>
        </p:txBody>
      </p:sp>
    </p:spTree>
    <p:extLst>
      <p:ext uri="{BB962C8B-B14F-4D97-AF65-F5344CB8AC3E}">
        <p14:creationId xmlns:p14="http://schemas.microsoft.com/office/powerpoint/2010/main" val="75990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6971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285</TotalTime>
  <Words>371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Cambria Math</vt:lpstr>
      <vt:lpstr>Times New Roman</vt:lpstr>
      <vt:lpstr>Trebuchet MS</vt:lpstr>
      <vt:lpstr>Wingdings 3</vt:lpstr>
      <vt:lpstr>Facet</vt:lpstr>
      <vt:lpstr>Плоштина и волумен на квадар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РАВЕНКА НА ПРАВА ОД НЕЈЗИНИОТ ГРАФИК</dc:title>
  <dc:creator>Ivana</dc:creator>
  <cp:lastModifiedBy>Marina Serafimova</cp:lastModifiedBy>
  <cp:revision>34</cp:revision>
  <dcterms:created xsi:type="dcterms:W3CDTF">2020-03-18T18:24:12Z</dcterms:created>
  <dcterms:modified xsi:type="dcterms:W3CDTF">2020-04-29T06:21:48Z</dcterms:modified>
</cp:coreProperties>
</file>