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040466"/>
          </a:xfrm>
        </p:spPr>
        <p:txBody>
          <a:bodyPr/>
          <a:lstStyle/>
          <a:p>
            <a:pPr algn="ctr"/>
            <a:r>
              <a:rPr lang="mk-MK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ПАРАЛЕЛОГРАМ И ТРИАГОЛНИК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12384619" y="3812468"/>
            <a:ext cx="122416" cy="126647"/>
          </a:xfrm>
        </p:spPr>
        <p:txBody>
          <a:bodyPr>
            <a:normAutofit fontScale="25000" lnSpcReduction="20000"/>
          </a:bodyPr>
          <a:lstStyle/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78892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E35A9A-8AF4-41F6-97C6-94055B6EB7B0}"/>
              </a:ext>
            </a:extLst>
          </p:cNvPr>
          <p:cNvSpPr txBox="1"/>
          <p:nvPr/>
        </p:nvSpPr>
        <p:spPr>
          <a:xfrm>
            <a:off x="1028700" y="2400300"/>
            <a:ext cx="9004300" cy="83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545465" algn="just">
              <a:lnSpc>
                <a:spcPct val="103000"/>
              </a:lnSpc>
              <a:spcBef>
                <a:spcPts val="20"/>
              </a:spcBef>
              <a:spcAft>
                <a:spcPts val="0"/>
              </a:spcAft>
            </a:pPr>
            <a:r>
              <a:rPr lang="mk-MK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 на часот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Ученикот 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изведува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</a:t>
            </a:r>
            <a:r>
              <a:rPr lang="en-US" sz="24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формулите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плоштината</a:t>
            </a:r>
            <a:r>
              <a:rPr lang="en-US" sz="24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триаголник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паралелограм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417DDC75-C2D6-4EF8-9315-25CCB62A5B6A}"/>
              </a:ext>
            </a:extLst>
          </p:cNvPr>
          <p:cNvSpPr/>
          <p:nvPr/>
        </p:nvSpPr>
        <p:spPr>
          <a:xfrm>
            <a:off x="6750050" y="1346200"/>
            <a:ext cx="2400300" cy="31115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0300FF-D882-4397-A93F-EAD8139567FA}"/>
              </a:ext>
            </a:extLst>
          </p:cNvPr>
          <p:cNvCxnSpPr>
            <a:stCxn id="2" idx="0"/>
            <a:endCxn id="2" idx="3"/>
          </p:cNvCxnSpPr>
          <p:nvPr/>
        </p:nvCxnSpPr>
        <p:spPr>
          <a:xfrm>
            <a:off x="7950200" y="1346200"/>
            <a:ext cx="0" cy="311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2332FB-85C7-4BDE-9D2A-1810339A918C}"/>
                  </a:ext>
                </a:extLst>
              </p:cNvPr>
              <p:cNvSpPr txBox="1"/>
              <p:nvPr/>
            </p:nvSpPr>
            <p:spPr>
              <a:xfrm>
                <a:off x="7067552" y="5168900"/>
                <a:ext cx="1765296" cy="97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i="1" dirty="0"/>
                  <a:t>P </a:t>
                </a:r>
                <a:r>
                  <a:rPr lang="en-US" sz="4000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4000" i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2332FB-85C7-4BDE-9D2A-1810339A9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2" y="5168900"/>
                <a:ext cx="1765296" cy="975588"/>
              </a:xfrm>
              <a:prstGeom prst="rect">
                <a:avLst/>
              </a:prstGeom>
              <a:blipFill>
                <a:blip r:embed="rId2"/>
                <a:stretch>
                  <a:fillRect l="-10345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EAAB73F-4167-4E1E-B08D-4A4F9B0B1FA7}"/>
              </a:ext>
            </a:extLst>
          </p:cNvPr>
          <p:cNvSpPr txBox="1"/>
          <p:nvPr/>
        </p:nvSpPr>
        <p:spPr>
          <a:xfrm>
            <a:off x="7778762" y="4447570"/>
            <a:ext cx="54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C999D8-459D-4305-9327-244692D6210D}"/>
              </a:ext>
            </a:extLst>
          </p:cNvPr>
          <p:cNvSpPr txBox="1"/>
          <p:nvPr/>
        </p:nvSpPr>
        <p:spPr>
          <a:xfrm>
            <a:off x="7918453" y="2908300"/>
            <a:ext cx="266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</a:t>
            </a:r>
          </a:p>
        </p:txBody>
      </p:sp>
      <p:sp>
        <p:nvSpPr>
          <p:cNvPr id="8" name="Flowchart: Data 7">
            <a:extLst>
              <a:ext uri="{FF2B5EF4-FFF2-40B4-BE49-F238E27FC236}">
                <a16:creationId xmlns:a16="http://schemas.microsoft.com/office/drawing/2014/main" id="{AA60DE03-61D0-4538-A043-8A93C3878A04}"/>
              </a:ext>
            </a:extLst>
          </p:cNvPr>
          <p:cNvSpPr/>
          <p:nvPr/>
        </p:nvSpPr>
        <p:spPr>
          <a:xfrm>
            <a:off x="1028700" y="1905000"/>
            <a:ext cx="5257800" cy="25527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986E2E-CF59-4E0F-A647-A0F5ED960762}"/>
              </a:ext>
            </a:extLst>
          </p:cNvPr>
          <p:cNvCxnSpPr/>
          <p:nvPr/>
        </p:nvCxnSpPr>
        <p:spPr>
          <a:xfrm>
            <a:off x="2082800" y="1905000"/>
            <a:ext cx="88900" cy="255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7499313-344F-4409-AFEA-86B58DB85892}"/>
              </a:ext>
            </a:extLst>
          </p:cNvPr>
          <p:cNvSpPr txBox="1"/>
          <p:nvPr/>
        </p:nvSpPr>
        <p:spPr>
          <a:xfrm>
            <a:off x="2105024" y="302260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2A44AC-ADEC-4F25-978D-A5B826D1A6A9}"/>
              </a:ext>
            </a:extLst>
          </p:cNvPr>
          <p:cNvSpPr txBox="1"/>
          <p:nvPr/>
        </p:nvSpPr>
        <p:spPr>
          <a:xfrm>
            <a:off x="2925762" y="4378980"/>
            <a:ext cx="650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842A9D-813F-496F-A593-D627030AAA45}"/>
                  </a:ext>
                </a:extLst>
              </p:cNvPr>
              <p:cNvSpPr txBox="1"/>
              <p:nvPr/>
            </p:nvSpPr>
            <p:spPr>
              <a:xfrm>
                <a:off x="1790704" y="5137834"/>
                <a:ext cx="2070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6842A9D-813F-496F-A593-D627030AA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4" y="5137834"/>
                <a:ext cx="20701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47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0281A1-8ADE-4F73-B67F-0B2E5B9E5FEE}"/>
                  </a:ext>
                </a:extLst>
              </p:cNvPr>
              <p:cNvSpPr txBox="1"/>
              <p:nvPr/>
            </p:nvSpPr>
            <p:spPr>
              <a:xfrm>
                <a:off x="1955800" y="1166842"/>
                <a:ext cx="77343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1.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плоштината на паралелограм со страна 28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висина спуштена кон таа страна 16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cm.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a = 28cm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h = 16cm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 = ?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 = 𝑎 ∙ ℎ</a:t>
                </a:r>
              </a:p>
              <a:p>
                <a:pPr lvl="0"/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28 ∙ 16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 = 448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i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0281A1-8ADE-4F73-B67F-0B2E5B9E5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800" y="1166842"/>
                <a:ext cx="7734300" cy="4524315"/>
              </a:xfrm>
              <a:prstGeom prst="rect">
                <a:avLst/>
              </a:prstGeom>
              <a:blipFill>
                <a:blip r:embed="rId2"/>
                <a:stretch>
                  <a:fillRect l="-1261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1AA12D5-EB84-49D4-93DE-6EA02D0EE196}"/>
                  </a:ext>
                </a:extLst>
              </p:cNvPr>
              <p:cNvSpPr/>
              <p:nvPr/>
            </p:nvSpPr>
            <p:spPr>
              <a:xfrm>
                <a:off x="2495550" y="1166842"/>
                <a:ext cx="7200900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висината во паралелограм со страна 12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0mm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плоштина 288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120mm = 12cm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P = 288</a:t>
                </a:r>
                <a:r>
                  <a:rPr lang="mk-MK" sz="24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P = 𝑎 ∙ ℎ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h = P:a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h = 288:12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h = 24cm</a:t>
                </a:r>
              </a:p>
              <a:p>
                <a:pPr lvl="0"/>
                <a:endParaRPr lang="en-US" sz="2400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1AA12D5-EB84-49D4-93DE-6EA02D0EE1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550" y="1166842"/>
                <a:ext cx="7200900" cy="4524315"/>
              </a:xfrm>
              <a:prstGeom prst="rect">
                <a:avLst/>
              </a:prstGeom>
              <a:blipFill>
                <a:blip r:embed="rId2"/>
                <a:stretch>
                  <a:fillRect l="-1269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33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FC41A0-9B53-44E8-883A-B98FE17B9B4A}"/>
                  </a:ext>
                </a:extLst>
              </p:cNvPr>
              <p:cNvSpPr/>
              <p:nvPr/>
            </p:nvSpPr>
            <p:spPr>
              <a:xfrm>
                <a:off x="2032000" y="1427708"/>
                <a:ext cx="7340600" cy="4460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плоштината на триаголник со страна 34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висина спуштена кон таа страна 2,8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dm.</a:t>
                </a:r>
              </a:p>
              <a:p>
                <a:pPr lvl="0"/>
                <a:endPara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a = 34cm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h = 2,8dm = 28cm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 = ?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</a:rPr>
                  <a:t>  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>
                    <a:solidFill>
                      <a:prstClr val="black"/>
                    </a:solidFill>
                  </a:rPr>
                  <a:t> </a:t>
                </a:r>
                <a:r>
                  <a:rPr lang="en-US" sz="3200" i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i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</a:t>
                </a:r>
                <a:r>
                  <a:rPr lang="en-US" sz="2400" i="1" dirty="0">
                    <a:solidFill>
                      <a:prstClr val="black"/>
                    </a:solidFill>
                  </a:rPr>
                  <a:t> </a:t>
                </a:r>
                <a:r>
                  <a:rPr lang="en-US" sz="3200" i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 = 476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FC41A0-9B53-44E8-883A-B98FE17B9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0" y="1427708"/>
                <a:ext cx="7340600" cy="4460324"/>
              </a:xfrm>
              <a:prstGeom prst="rect">
                <a:avLst/>
              </a:prstGeom>
              <a:blipFill>
                <a:blip r:embed="rId2"/>
                <a:stretch>
                  <a:fillRect l="-1245" t="-1093" b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442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73F70E6-B4BE-45EB-9477-772B319D5660}"/>
                  </a:ext>
                </a:extLst>
              </p:cNvPr>
              <p:cNvSpPr/>
              <p:nvPr/>
            </p:nvSpPr>
            <p:spPr>
              <a:xfrm>
                <a:off x="2133600" y="1027143"/>
                <a:ext cx="7607300" cy="4492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страната во триаголник со висина спуштена кон таа страна 8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плоштина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sSup>
                      <m:sSup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= 8mm 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P = 96</a:t>
                </a:r>
                <a:r>
                  <a:rPr lang="mk-MK" sz="24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</a:rPr>
                  <a:t>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>
                    <a:solidFill>
                      <a:prstClr val="black"/>
                    </a:solidFill>
                  </a:rPr>
                  <a:t> </a:t>
                </a:r>
                <a:r>
                  <a:rPr lang="en-US" sz="3200" i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2P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2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96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24mm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73F70E6-B4BE-45EB-9477-772B319D56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027143"/>
                <a:ext cx="7607300" cy="4492320"/>
              </a:xfrm>
              <a:prstGeom prst="rect">
                <a:avLst/>
              </a:prstGeom>
              <a:blipFill>
                <a:blip r:embed="rId2"/>
                <a:stretch>
                  <a:fillRect l="-1202" t="-1085" r="-2083" b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57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954DA-32C0-4829-895A-63C97EC4B554}"/>
                  </a:ext>
                </a:extLst>
              </p:cNvPr>
              <p:cNvSpPr txBox="1"/>
              <p:nvPr/>
            </p:nvSpPr>
            <p:spPr>
              <a:xfrm>
                <a:off x="1701800" y="145008"/>
                <a:ext cx="8356600" cy="6712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5.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плоштината на рамнокрак триаголник со периметар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36cm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крак 10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висина кон основата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0,6dm.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L = 36cm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b = 10cm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h = 0,6dm = 6cm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 = ?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</a:rPr>
                  <a:t>  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>
                    <a:solidFill>
                      <a:prstClr val="black"/>
                    </a:solidFill>
                  </a:rPr>
                  <a:t> </a:t>
                </a:r>
                <a:r>
                  <a:rPr lang="en-US" sz="3200" i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i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</a:rPr>
                  <a:t>  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a +2b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 = L - 2b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 = 36 - 2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endParaRPr lang="en-US" sz="2400" b="0" i="1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 = 16cm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</a:t>
                </a:r>
                <a:r>
                  <a:rPr lang="en-US" sz="2400" i="1" dirty="0">
                    <a:solidFill>
                      <a:prstClr val="black"/>
                    </a:solidFill>
                  </a:rPr>
                  <a:t> </a:t>
                </a:r>
                <a:r>
                  <a:rPr lang="en-US" sz="3200" i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96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 = 48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954DA-32C0-4829-895A-63C97EC4B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800" y="145008"/>
                <a:ext cx="8356600" cy="6712992"/>
              </a:xfrm>
              <a:prstGeom prst="rect">
                <a:avLst/>
              </a:prstGeom>
              <a:blipFill>
                <a:blip r:embed="rId2"/>
                <a:stretch>
                  <a:fillRect l="-1094" t="-727" r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47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531" y="2808941"/>
            <a:ext cx="8136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281, 282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1.a), 2.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б), 3.а), б), 4.б), 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2456" y="5637007"/>
            <a:ext cx="544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Серафимова</a:t>
            </a:r>
          </a:p>
        </p:txBody>
      </p:sp>
    </p:spTree>
    <p:extLst>
      <p:ext uri="{BB962C8B-B14F-4D97-AF65-F5344CB8AC3E}">
        <p14:creationId xmlns:p14="http://schemas.microsoft.com/office/powerpoint/2010/main" val="75990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363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Cambria Math</vt:lpstr>
      <vt:lpstr>Times New Roman</vt:lpstr>
      <vt:lpstr>Trebuchet MS</vt:lpstr>
      <vt:lpstr>Wingdings 3</vt:lpstr>
      <vt:lpstr>Facet</vt:lpstr>
      <vt:lpstr>ПЛОШТИНА НА ПАРАЛЕЛОГРАМ И ТРИАГОЛНИК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РАВЕНКА НА ПРАВА ОД НЕЈЗИНИОТ ГРАФИК</dc:title>
  <dc:creator>Ivana</dc:creator>
  <cp:lastModifiedBy>Marina Serafimova</cp:lastModifiedBy>
  <cp:revision>20</cp:revision>
  <dcterms:created xsi:type="dcterms:W3CDTF">2020-03-18T18:24:12Z</dcterms:created>
  <dcterms:modified xsi:type="dcterms:W3CDTF">2020-04-22T08:38:00Z</dcterms:modified>
</cp:coreProperties>
</file>