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70" r:id="rId4"/>
    <p:sldId id="265" r:id="rId5"/>
    <p:sldId id="266" r:id="rId6"/>
    <p:sldId id="26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2467" y="3067050"/>
            <a:ext cx="7535333" cy="723900"/>
          </a:xfrm>
        </p:spPr>
        <p:txBody>
          <a:bodyPr/>
          <a:lstStyle/>
          <a:p>
            <a:pPr algn="ctr"/>
            <a:r>
              <a:rPr lang="mk-MK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Плоштина на трапез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6200000">
            <a:off x="12384619" y="3812468"/>
            <a:ext cx="122416" cy="126647"/>
          </a:xfrm>
        </p:spPr>
        <p:txBody>
          <a:bodyPr>
            <a:normAutofit fontScale="25000" lnSpcReduction="20000"/>
          </a:bodyPr>
          <a:lstStyle/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78892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E35A9A-8AF4-41F6-97C6-94055B6EB7B0}"/>
              </a:ext>
            </a:extLst>
          </p:cNvPr>
          <p:cNvSpPr txBox="1"/>
          <p:nvPr/>
        </p:nvSpPr>
        <p:spPr>
          <a:xfrm>
            <a:off x="1028700" y="2400300"/>
            <a:ext cx="9004300" cy="83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marR="545465" algn="just">
              <a:lnSpc>
                <a:spcPct val="103000"/>
              </a:lnSpc>
              <a:spcBef>
                <a:spcPts val="20"/>
              </a:spcBef>
              <a:spcAft>
                <a:spcPts val="0"/>
              </a:spcAft>
            </a:pPr>
            <a:r>
              <a:rPr lang="mk-MK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 на часот</a:t>
            </a:r>
            <a:r>
              <a:rPr lang="mk-MK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Ученикот ја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изведува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</a:t>
            </a:r>
            <a:r>
              <a:rPr lang="en-US" sz="2400" spc="-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користи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</a:t>
            </a:r>
            <a:r>
              <a:rPr lang="mk-MK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плоштината</a:t>
            </a:r>
            <a:r>
              <a:rPr lang="en-US" sz="2400" spc="-1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k-MK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трапез.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3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>
            <a:extLst>
              <a:ext uri="{FF2B5EF4-FFF2-40B4-BE49-F238E27FC236}">
                <a16:creationId xmlns:a16="http://schemas.microsoft.com/office/drawing/2014/main" id="{473D04F2-D98A-4DE8-8F76-71C8F098F393}"/>
              </a:ext>
            </a:extLst>
          </p:cNvPr>
          <p:cNvSpPr/>
          <p:nvPr/>
        </p:nvSpPr>
        <p:spPr>
          <a:xfrm>
            <a:off x="1866900" y="2387600"/>
            <a:ext cx="3517900" cy="198120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3E1B5C-A3B0-4F5D-9776-4250193763DD}"/>
              </a:ext>
            </a:extLst>
          </p:cNvPr>
          <p:cNvSpPr txBox="1"/>
          <p:nvPr/>
        </p:nvSpPr>
        <p:spPr>
          <a:xfrm>
            <a:off x="3505200" y="4368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3F73D1-540B-47F3-9CEE-330C0067515E}"/>
              </a:ext>
            </a:extLst>
          </p:cNvPr>
          <p:cNvSpPr txBox="1"/>
          <p:nvPr/>
        </p:nvSpPr>
        <p:spPr>
          <a:xfrm>
            <a:off x="3390900" y="1943100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706A091-074F-444E-B70C-0313C2F699D7}"/>
              </a:ext>
            </a:extLst>
          </p:cNvPr>
          <p:cNvCxnSpPr/>
          <p:nvPr/>
        </p:nvCxnSpPr>
        <p:spPr>
          <a:xfrm>
            <a:off x="2362200" y="2387600"/>
            <a:ext cx="0" cy="198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64B2CA-5101-4E94-A0DA-2B9092715C0B}"/>
              </a:ext>
            </a:extLst>
          </p:cNvPr>
          <p:cNvSpPr txBox="1"/>
          <p:nvPr/>
        </p:nvSpPr>
        <p:spPr>
          <a:xfrm>
            <a:off x="2540000" y="3124200"/>
            <a:ext cx="406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F8D5FA-EA38-4426-84AE-6DF97C117428}"/>
                  </a:ext>
                </a:extLst>
              </p:cNvPr>
              <p:cNvSpPr txBox="1"/>
              <p:nvPr/>
            </p:nvSpPr>
            <p:spPr>
              <a:xfrm>
                <a:off x="6134100" y="2173932"/>
                <a:ext cx="3657600" cy="791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24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F8D5FA-EA38-4426-84AE-6DF97C117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00" y="2173932"/>
                <a:ext cx="3657600" cy="7911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378F078-0097-419A-8F25-7DBBE026450C}"/>
              </a:ext>
            </a:extLst>
          </p:cNvPr>
          <p:cNvSpPr txBox="1"/>
          <p:nvPr/>
        </p:nvSpPr>
        <p:spPr>
          <a:xfrm>
            <a:off x="990600" y="7239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Плоштина на трапез со основи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висина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mk-MK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пресметува со формулата: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5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B0281A1-8ADE-4F73-B67F-0B2E5B9E5FEE}"/>
                  </a:ext>
                </a:extLst>
              </p:cNvPr>
              <p:cNvSpPr txBox="1"/>
              <p:nvPr/>
            </p:nvSpPr>
            <p:spPr>
              <a:xfrm>
                <a:off x="1955800" y="1166842"/>
                <a:ext cx="7734300" cy="5726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k-MK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Задача 1.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Пресметај ја плоштината на трапез со основи 28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16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 </a:t>
                </a:r>
                <a:r>
                  <a:rPr lang="mk-MK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висина 13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cm.</a:t>
                </a:r>
              </a:p>
              <a:p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mk-MK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Решение:</a:t>
                </a:r>
              </a:p>
              <a:p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a = 28cm</a:t>
                </a:r>
                <a:endParaRPr lang="mk-MK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mk-MK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16cm</a:t>
                </a:r>
              </a:p>
              <a:p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h = 13cm</a:t>
                </a:r>
              </a:p>
              <a:p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i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 = ?</a:t>
                </a:r>
              </a:p>
              <a:p>
                <a:r>
                  <a:rPr lang="en-US" sz="2400" i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en-US" sz="2400" b="1" dirty="0">
                  <a:solidFill>
                    <a:srgbClr val="7030A0"/>
                  </a:solidFill>
                </a:endParaRPr>
              </a:p>
              <a:p>
                <a:pPr lvl="0"/>
                <a:r>
                  <a:rPr lang="en-US" sz="2800" dirty="0">
                    <a:solidFill>
                      <a:prstClr val="black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</m:t>
                    </m:r>
                  </m:oMath>
                </a14:m>
                <a:endParaRPr lang="en-US" sz="2400" b="0" dirty="0">
                  <a:solidFill>
                    <a:prstClr val="black"/>
                  </a:solidFill>
                  <a:ea typeface="Cambria Math" panose="02040503050406030204" pitchFamily="18" charset="0"/>
                </a:endParaRPr>
              </a:p>
              <a:p>
                <a:pPr lvl="0"/>
                <a:r>
                  <a:rPr lang="en-US" sz="2800" dirty="0">
                    <a:solidFill>
                      <a:prstClr val="black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=22∙13</m:t>
                    </m:r>
                  </m:oMath>
                </a14:m>
                <a:endParaRPr lang="en-US" sz="2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P = 286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i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B0281A1-8ADE-4F73-B67F-0B2E5B9E5F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800" y="1166842"/>
                <a:ext cx="7734300" cy="5726439"/>
              </a:xfrm>
              <a:prstGeom prst="rect">
                <a:avLst/>
              </a:prstGeom>
              <a:blipFill>
                <a:blip r:embed="rId2"/>
                <a:stretch>
                  <a:fillRect l="-1261" t="-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1AA12D5-EB84-49D4-93DE-6EA02D0EE196}"/>
                  </a:ext>
                </a:extLst>
              </p:cNvPr>
              <p:cNvSpPr/>
              <p:nvPr/>
            </p:nvSpPr>
            <p:spPr>
              <a:xfrm>
                <a:off x="2495550" y="1166842"/>
                <a:ext cx="7200900" cy="5054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mk-MK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Задача 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mk-MK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mk-MK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Пресметај ја висината во трапез со основи 12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0mm</a:t>
                </a:r>
                <a:r>
                  <a:rPr lang="mk-MK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8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 </a:t>
                </a:r>
                <a:r>
                  <a:rPr lang="mk-MK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плоштина 24</a:t>
                </a:r>
                <a14:m>
                  <m:oMath xmlns:m="http://schemas.openxmlformats.org/officeDocument/2006/math">
                    <m:r>
                      <a:rPr lang="mk-MK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sSup>
                      <m:sSupPr>
                        <m:ctrlPr>
                          <a:rPr lang="mk-MK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/>
                <a:endPara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mk-MK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Решение: </a:t>
                </a:r>
              </a:p>
              <a:p>
                <a:pPr lvl="0"/>
                <a:r>
                  <a:rPr lang="mk-MK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120mm = 12cm</a:t>
                </a:r>
                <a:endParaRPr lang="mk-MK" sz="24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mk-MK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8cm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P = 2</a:t>
                </a:r>
                <a:r>
                  <a:rPr lang="mk-MK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</a:t>
                </a:r>
                <a:r>
                  <a:rPr lang="mk-MK" sz="2400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mk-MK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i="1" u="sng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u="sng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?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en-US" sz="2400" b="1" dirty="0">
                  <a:solidFill>
                    <a:srgbClr val="7030A0"/>
                  </a:solidFill>
                </a:endParaRP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h = 2P:(a +b)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h = 480:20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h = 24cm</a:t>
                </a:r>
              </a:p>
              <a:p>
                <a:pPr lvl="0"/>
                <a:endParaRPr lang="en-US" sz="2400" u="sng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1AA12D5-EB84-49D4-93DE-6EA02D0EE1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550" y="1166842"/>
                <a:ext cx="7200900" cy="5054269"/>
              </a:xfrm>
              <a:prstGeom prst="rect">
                <a:avLst/>
              </a:prstGeom>
              <a:blipFill>
                <a:blip r:embed="rId2"/>
                <a:stretch>
                  <a:fillRect l="-1269" t="-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33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41954DA-32C0-4829-895A-63C97EC4B554}"/>
                  </a:ext>
                </a:extLst>
              </p:cNvPr>
              <p:cNvSpPr txBox="1"/>
              <p:nvPr/>
            </p:nvSpPr>
            <p:spPr>
              <a:xfrm>
                <a:off x="2146416" y="342983"/>
                <a:ext cx="7568035" cy="6172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mk-MK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Задача </a:t>
                </a:r>
                <a:r>
                  <a:rPr lang="en-US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mk-MK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mk-MK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Пресметај ја основата во трапез во кој другата основа е 8,6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</a:t>
                </a:r>
                <a:r>
                  <a:rPr lang="mk-MK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висината е 5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 </a:t>
                </a:r>
                <a:r>
                  <a:rPr lang="mk-MK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плоштина 3</a:t>
                </a:r>
                <a14:m>
                  <m:oMath xmlns:m="http://schemas.openxmlformats.org/officeDocument/2006/math">
                    <m:r>
                      <a:rPr lang="mk-MK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mk-MK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mk-MK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mk-MK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mk-MK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Решение: </a:t>
                </a:r>
              </a:p>
              <a:p>
                <a:pPr lvl="0"/>
                <a:r>
                  <a:rPr lang="mk-MK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</a:t>
                </a:r>
                <a:r>
                  <a:rPr lang="mk-MK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8,6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</a:t>
                </a:r>
                <a:endParaRPr lang="mk-MK" sz="24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mk-MK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= 5cm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P = 3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mk-MK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i="1" u="sng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u="sng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?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en-US" sz="2400" b="1" dirty="0">
                  <a:solidFill>
                    <a:srgbClr val="7030A0"/>
                  </a:solidFill>
                </a:endParaRP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i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a+b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2P:h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b = 2P:h - a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b= 2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34 :5−8,6</m:t>
                    </m:r>
                  </m:oMath>
                </a14:m>
                <a:endParaRPr lang="en-US" sz="24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b = 68:5 – 8,6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b = 13,6 – 8,6</a:t>
                </a:r>
              </a:p>
              <a:p>
                <a:pPr lvl="0"/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b = 5cm</a:t>
                </a:r>
                <a:endParaRPr lang="mk-MK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41954DA-32C0-4829-895A-63C97EC4B5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416" y="342983"/>
                <a:ext cx="7568035" cy="6172033"/>
              </a:xfrm>
              <a:prstGeom prst="rect">
                <a:avLst/>
              </a:prstGeom>
              <a:blipFill>
                <a:blip r:embed="rId2"/>
                <a:stretch>
                  <a:fillRect l="-1208" t="-790" r="-1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8473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7531" y="2808941"/>
            <a:ext cx="813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Домашна работа: Од Учебник на страна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282</a:t>
            </a:r>
            <a:r>
              <a:rPr 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mk-MK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 6.</a:t>
            </a:r>
            <a:endParaRPr lang="mk-M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2456" y="5637007"/>
            <a:ext cx="544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Наставник: Марина Серафимова</a:t>
            </a:r>
          </a:p>
        </p:txBody>
      </p:sp>
    </p:spTree>
    <p:extLst>
      <p:ext uri="{BB962C8B-B14F-4D97-AF65-F5344CB8AC3E}">
        <p14:creationId xmlns:p14="http://schemas.microsoft.com/office/powerpoint/2010/main" val="7599067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</TotalTime>
  <Words>280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Times New Roman</vt:lpstr>
      <vt:lpstr>Trebuchet MS</vt:lpstr>
      <vt:lpstr>Wingdings 3</vt:lpstr>
      <vt:lpstr>Facet</vt:lpstr>
      <vt:lpstr>Плоштина на трапез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РАВЕНКА НА ПРАВА ОД НЕЈЗИНИОТ ГРАФИК</dc:title>
  <dc:creator>Ivana</dc:creator>
  <cp:lastModifiedBy>Marina Serafimova</cp:lastModifiedBy>
  <cp:revision>24</cp:revision>
  <dcterms:created xsi:type="dcterms:W3CDTF">2020-03-18T18:24:12Z</dcterms:created>
  <dcterms:modified xsi:type="dcterms:W3CDTF">2020-04-27T06:23:31Z</dcterms:modified>
</cp:coreProperties>
</file>