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72" r:id="rId4"/>
    <p:sldId id="273" r:id="rId5"/>
    <p:sldId id="276" r:id="rId6"/>
    <p:sldId id="274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600C1-A00D-48EB-8111-D47055F27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4567" y="2124623"/>
            <a:ext cx="7766936" cy="2608754"/>
          </a:xfrm>
        </p:spPr>
        <p:txBody>
          <a:bodyPr/>
          <a:lstStyle/>
          <a:p>
            <a:pPr algn="ctr"/>
            <a:r>
              <a:rPr lang="mk-MK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ПРИМЕНА НА ПИТАГОРОВА ТЕОРЕМА-2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487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9F441C-489D-4D4F-9DF4-AD218A448ADE}"/>
              </a:ext>
            </a:extLst>
          </p:cNvPr>
          <p:cNvSpPr txBox="1"/>
          <p:nvPr/>
        </p:nvSpPr>
        <p:spPr>
          <a:xfrm>
            <a:off x="698500" y="2451100"/>
            <a:ext cx="9804400" cy="1874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на часот</a:t>
            </a:r>
            <a:r>
              <a:rPr lang="mk-M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Ученикот</a:t>
            </a:r>
          </a:p>
          <a:p>
            <a:endParaRPr lang="mk-M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" marR="284480">
              <a:lnSpc>
                <a:spcPct val="105000"/>
              </a:lnSpc>
              <a:spcAft>
                <a:spcPts val="0"/>
              </a:spcAft>
            </a:pPr>
            <a:r>
              <a:rPr lang="mk-MK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Ја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знае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ја</a:t>
            </a:r>
            <a:r>
              <a:rPr lang="en-US" sz="2400" spc="-4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користи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Питагоровата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теорема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</a:t>
            </a:r>
            <a:r>
              <a:rPr lang="en-US" sz="2400" spc="-1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реши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рамнински</a:t>
            </a:r>
            <a:r>
              <a:rPr lang="en-US" sz="2400" spc="-6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проблеми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вклучувајќи</a:t>
            </a:r>
            <a:r>
              <a:rPr lang="en-US" sz="2400" spc="-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правоаголни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триаголници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60960" marR="69215">
              <a:lnSpc>
                <a:spcPct val="103000"/>
              </a:lnSpc>
              <a:spcAft>
                <a:spcPts val="0"/>
              </a:spcAf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856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69747" y="1346180"/>
                <a:ext cx="6821653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mk-MK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Да се </a:t>
                </a:r>
                <a:r>
                  <a:rPr lang="mk-MK" sz="24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потсетеме</a:t>
                </a:r>
                <a:r>
                  <a:rPr lang="mk-MK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lvl="0"/>
                <a:endParaRPr lang="mk-MK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mk-MK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Во правоаголен триаголник страната спроти правиот агол се вика хипотенуза, а страните кои го образуваат правиот агол се викаат катети. </a:t>
                </a:r>
              </a:p>
              <a:p>
                <a:pPr lvl="0"/>
                <a:r>
                  <a:rPr lang="mk-MK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Питагорова</a:t>
                </a:r>
                <a:r>
                  <a:rPr lang="mk-MK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теорема: „Квадратот на хипотенузата е еднаков на збирот од </a:t>
                </a:r>
                <a:r>
                  <a:rPr lang="mk-MK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квадратите</a:t>
                </a:r>
                <a:r>
                  <a:rPr lang="mk-MK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</a:t>
                </a:r>
                <a:r>
                  <a:rPr lang="mk-MK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катетите</a:t>
                </a:r>
                <a:r>
                  <a:rPr lang="mk-MK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“.</a:t>
                </a:r>
              </a:p>
              <a:p>
                <a:pPr lvl="0" algn="ctr"/>
                <a:endParaRPr lang="en-US" sz="240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lvl="0" algn="ctr"/>
                <a14:m>
                  <m:oMath xmlns:m="http://schemas.openxmlformats.org/officeDocument/2006/math">
                    <m:sSup>
                      <m:sSupPr>
                        <m:ctrlPr>
                          <a:rPr lang="mk-MK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mk-MK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mk-MK" sz="24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mk-MK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mk-MK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47" y="1346180"/>
                <a:ext cx="6821653" cy="3416320"/>
              </a:xfrm>
              <a:prstGeom prst="rect">
                <a:avLst/>
              </a:prstGeom>
              <a:blipFill>
                <a:blip r:embed="rId2"/>
                <a:stretch>
                  <a:fillRect l="-1339" t="-1429" r="-2321" b="-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Triangle 2">
            <a:extLst>
              <a:ext uri="{FF2B5EF4-FFF2-40B4-BE49-F238E27FC236}">
                <a16:creationId xmlns:a16="http://schemas.microsoft.com/office/drawing/2014/main" id="{0D165655-81C6-4A88-8E74-428BE01448F5}"/>
              </a:ext>
            </a:extLst>
          </p:cNvPr>
          <p:cNvSpPr/>
          <p:nvPr/>
        </p:nvSpPr>
        <p:spPr>
          <a:xfrm>
            <a:off x="7950200" y="2095500"/>
            <a:ext cx="2120900" cy="2667000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AB29B9-4828-4513-A31F-06D2A33E7B38}"/>
              </a:ext>
            </a:extLst>
          </p:cNvPr>
          <p:cNvSpPr txBox="1"/>
          <p:nvPr/>
        </p:nvSpPr>
        <p:spPr>
          <a:xfrm>
            <a:off x="9067800" y="30099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D7C2ED-D4B6-4755-8284-1A0F9830C4A9}"/>
              </a:ext>
            </a:extLst>
          </p:cNvPr>
          <p:cNvSpPr txBox="1"/>
          <p:nvPr/>
        </p:nvSpPr>
        <p:spPr>
          <a:xfrm>
            <a:off x="7543800" y="3429000"/>
            <a:ext cx="40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0D7C4E-556D-448D-A898-14010F503AC7}"/>
              </a:ext>
            </a:extLst>
          </p:cNvPr>
          <p:cNvSpPr txBox="1"/>
          <p:nvPr/>
        </p:nvSpPr>
        <p:spPr>
          <a:xfrm>
            <a:off x="8750300" y="4851420"/>
            <a:ext cx="52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38301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0FBEB55-4B9E-4227-A3D5-1B0062ADD4BF}"/>
              </a:ext>
            </a:extLst>
          </p:cNvPr>
          <p:cNvSpPr txBox="1"/>
          <p:nvPr/>
        </p:nvSpPr>
        <p:spPr>
          <a:xfrm>
            <a:off x="976314" y="5328205"/>
            <a:ext cx="317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25AF31-E7FB-4268-950A-6F86073749F9}"/>
              </a:ext>
            </a:extLst>
          </p:cNvPr>
          <p:cNvSpPr txBox="1"/>
          <p:nvPr/>
        </p:nvSpPr>
        <p:spPr>
          <a:xfrm>
            <a:off x="4275654" y="5351770"/>
            <a:ext cx="482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B09D37-813D-42B2-B7FC-2B2A71EB3D70}"/>
              </a:ext>
            </a:extLst>
          </p:cNvPr>
          <p:cNvSpPr txBox="1"/>
          <p:nvPr/>
        </p:nvSpPr>
        <p:spPr>
          <a:xfrm>
            <a:off x="3699732" y="230675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54D5C1-B169-4E89-8E7C-5B0E21F975B3}"/>
              </a:ext>
            </a:extLst>
          </p:cNvPr>
          <p:cNvSpPr txBox="1"/>
          <p:nvPr/>
        </p:nvSpPr>
        <p:spPr>
          <a:xfrm>
            <a:off x="1605053" y="2348210"/>
            <a:ext cx="317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8E49FD-7CEA-4113-9EDD-CEE23A961882}"/>
              </a:ext>
            </a:extLst>
          </p:cNvPr>
          <p:cNvSpPr txBox="1"/>
          <p:nvPr/>
        </p:nvSpPr>
        <p:spPr>
          <a:xfrm>
            <a:off x="622300" y="673100"/>
            <a:ext cx="900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</a:t>
            </a:r>
            <a:r>
              <a:rPr lang="mk-M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Пресметај ја висината во рамнокрак трапез со основи 16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mk-M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30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mk-M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а крак 25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cm.</a:t>
            </a:r>
            <a:r>
              <a:rPr lang="mk-M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11B2CC-65A9-41F1-93BA-F50961708916}"/>
                  </a:ext>
                </a:extLst>
              </p:cNvPr>
              <p:cNvSpPr txBox="1"/>
              <p:nvPr/>
            </p:nvSpPr>
            <p:spPr>
              <a:xfrm>
                <a:off x="4890929" y="1825633"/>
                <a:ext cx="5029200" cy="4283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k-MK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Триаголникот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AED </a:t>
                </a:r>
                <a:r>
                  <a:rPr lang="mk-MK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 правоаголен триаголник со хипотенуза 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mk-MK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катети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:r>
                  <a:rPr lang="mk-MK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mk-MK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mk-MK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Основата </a:t>
                </a:r>
                <a:r>
                  <a:rPr lang="mk-MK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</a:t>
                </a:r>
                <a:r>
                  <a:rPr lang="mk-MK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цртежот е поделена на три </a:t>
                </a:r>
                <a:r>
                  <a:rPr lang="mk-MK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отсечки</a:t>
                </a:r>
                <a:r>
                  <a:rPr lang="mk-MK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со должини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 b, x. </a:t>
                </a:r>
                <a:r>
                  <a:rPr lang="mk-MK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Значи </a:t>
                </a:r>
                <a:r>
                  <a:rPr lang="en-US" sz="20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= 2x+b, </a:t>
                </a:r>
              </a:p>
              <a:p>
                <a:pPr algn="ctr"/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mk-MK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/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mk-MK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/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7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</a:t>
                </a:r>
                <a:r>
                  <a:rPr lang="en-US" sz="200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</a:t>
                </a:r>
                <a:r>
                  <a:rPr lang="en-US" sz="200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625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00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49</m:t>
                    </m:r>
                  </m:oMath>
                </a14:m>
                <a:endParaRPr lang="en-US" sz="2000" b="0" dirty="0">
                  <a:solidFill>
                    <a:prstClr val="black"/>
                  </a:solidFill>
                  <a:cs typeface="Times New Roman" panose="02020603050405020304" pitchFamily="18" charset="0"/>
                </a:endParaRPr>
              </a:p>
              <a:p>
                <a:pPr lvl="0"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576</m:t>
                    </m:r>
                  </m:oMath>
                </a14:m>
                <a:endParaRPr lang="en-US" sz="2000" b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/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=  24cm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11B2CC-65A9-41F1-93BA-F50961708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929" y="1825633"/>
                <a:ext cx="5029200" cy="4283930"/>
              </a:xfrm>
              <a:prstGeom prst="rect">
                <a:avLst/>
              </a:prstGeom>
              <a:blipFill>
                <a:blip r:embed="rId2"/>
                <a:stretch>
                  <a:fillRect l="-1212" t="-711" r="-121" b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rapezoid 2">
            <a:extLst>
              <a:ext uri="{FF2B5EF4-FFF2-40B4-BE49-F238E27FC236}">
                <a16:creationId xmlns:a16="http://schemas.microsoft.com/office/drawing/2014/main" id="{FE1A9D96-C2F4-48AB-8011-587D56EC8884}"/>
              </a:ext>
            </a:extLst>
          </p:cNvPr>
          <p:cNvSpPr/>
          <p:nvPr/>
        </p:nvSpPr>
        <p:spPr>
          <a:xfrm>
            <a:off x="1206500" y="2676088"/>
            <a:ext cx="3204595" cy="2650920"/>
          </a:xfrm>
          <a:prstGeom prst="trapezoi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730800C-8423-4391-871E-6E5525CD20B6}"/>
              </a:ext>
            </a:extLst>
          </p:cNvPr>
          <p:cNvCxnSpPr/>
          <p:nvPr/>
        </p:nvCxnSpPr>
        <p:spPr>
          <a:xfrm>
            <a:off x="1863794" y="2674891"/>
            <a:ext cx="0" cy="2652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6AE27CE-1EF2-4A29-9771-678C3BF6C5A4}"/>
              </a:ext>
            </a:extLst>
          </p:cNvPr>
          <p:cNvCxnSpPr/>
          <p:nvPr/>
        </p:nvCxnSpPr>
        <p:spPr>
          <a:xfrm>
            <a:off x="3717274" y="2676088"/>
            <a:ext cx="92092" cy="26756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73ABE54-3C6A-45C6-8B99-00274E578615}"/>
              </a:ext>
            </a:extLst>
          </p:cNvPr>
          <p:cNvSpPr txBox="1"/>
          <p:nvPr/>
        </p:nvSpPr>
        <p:spPr>
          <a:xfrm>
            <a:off x="1677464" y="5328205"/>
            <a:ext cx="201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A0F046-E666-4B40-89DD-ACBE1D97D061}"/>
              </a:ext>
            </a:extLst>
          </p:cNvPr>
          <p:cNvSpPr txBox="1"/>
          <p:nvPr/>
        </p:nvSpPr>
        <p:spPr>
          <a:xfrm>
            <a:off x="3679004" y="5351770"/>
            <a:ext cx="211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2B2EC5-C8DF-4D87-93C8-4B6B541DAE3E}"/>
              </a:ext>
            </a:extLst>
          </p:cNvPr>
          <p:cNvSpPr txBox="1"/>
          <p:nvPr/>
        </p:nvSpPr>
        <p:spPr>
          <a:xfrm>
            <a:off x="1373768" y="5235274"/>
            <a:ext cx="201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E7939C-8B76-4996-B6B7-FBDBDBBF8946}"/>
              </a:ext>
            </a:extLst>
          </p:cNvPr>
          <p:cNvSpPr txBox="1"/>
          <p:nvPr/>
        </p:nvSpPr>
        <p:spPr>
          <a:xfrm>
            <a:off x="3974134" y="5235274"/>
            <a:ext cx="211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A34243-6C3F-4E82-9EC6-F2B99EA6F3C0}"/>
              </a:ext>
            </a:extLst>
          </p:cNvPr>
          <p:cNvSpPr txBox="1"/>
          <p:nvPr/>
        </p:nvSpPr>
        <p:spPr>
          <a:xfrm>
            <a:off x="2573010" y="2398490"/>
            <a:ext cx="245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9E4EC4-C0A5-446B-81C6-C0367B288E52}"/>
              </a:ext>
            </a:extLst>
          </p:cNvPr>
          <p:cNvSpPr txBox="1"/>
          <p:nvPr/>
        </p:nvSpPr>
        <p:spPr>
          <a:xfrm>
            <a:off x="1922517" y="4062924"/>
            <a:ext cx="171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D2C7F8-D7ED-40CB-94C4-79AF6459FA54}"/>
              </a:ext>
            </a:extLst>
          </p:cNvPr>
          <p:cNvSpPr txBox="1"/>
          <p:nvPr/>
        </p:nvSpPr>
        <p:spPr>
          <a:xfrm>
            <a:off x="3487092" y="4061727"/>
            <a:ext cx="191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252060-9A8E-4824-B426-171A1E4C3AA5}"/>
              </a:ext>
            </a:extLst>
          </p:cNvPr>
          <p:cNvSpPr txBox="1"/>
          <p:nvPr/>
        </p:nvSpPr>
        <p:spPr>
          <a:xfrm>
            <a:off x="1125634" y="3784129"/>
            <a:ext cx="19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474406-906C-4B41-9397-7B1DAED124D2}"/>
              </a:ext>
            </a:extLst>
          </p:cNvPr>
          <p:cNvSpPr txBox="1"/>
          <p:nvPr/>
        </p:nvSpPr>
        <p:spPr>
          <a:xfrm>
            <a:off x="4156518" y="3782932"/>
            <a:ext cx="211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63CFF0-473C-4481-B7CE-9BDDA7A0862E}"/>
              </a:ext>
            </a:extLst>
          </p:cNvPr>
          <p:cNvSpPr txBox="1"/>
          <p:nvPr/>
        </p:nvSpPr>
        <p:spPr>
          <a:xfrm>
            <a:off x="2758966" y="5604606"/>
            <a:ext cx="354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55084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A45901-F1A7-4134-BE91-11B2C4038FD1}"/>
              </a:ext>
            </a:extLst>
          </p:cNvPr>
          <p:cNvSpPr/>
          <p:nvPr/>
        </p:nvSpPr>
        <p:spPr>
          <a:xfrm>
            <a:off x="850083" y="474469"/>
            <a:ext cx="88979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mk-MK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mk-MK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Пресметај ја страната ВС во </a:t>
            </a:r>
            <a:r>
              <a:rPr lang="mk-MK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правоаголиот</a:t>
            </a:r>
            <a:r>
              <a:rPr lang="mk-MK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трапез според податоците од цртежот.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445C6B-4C71-4046-9499-0EC6A05DA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82558" y="1308100"/>
            <a:ext cx="4224341" cy="326927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92E641-C0CF-4635-BD25-4A2A114E8C38}"/>
                  </a:ext>
                </a:extLst>
              </p:cNvPr>
              <p:cNvSpPr txBox="1"/>
              <p:nvPr/>
            </p:nvSpPr>
            <p:spPr>
              <a:xfrm>
                <a:off x="4406900" y="1511300"/>
                <a:ext cx="4978400" cy="4430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k-MK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Во трапезот на цртежот страните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 </a:t>
                </a:r>
                <a:r>
                  <a:rPr lang="mk-MK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 </a:t>
                </a:r>
                <a:r>
                  <a:rPr lang="mk-MK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се основи а 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 </a:t>
                </a:r>
                <a:r>
                  <a:rPr lang="mk-MK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 </a:t>
                </a:r>
                <a:r>
                  <a:rPr lang="mk-MK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се краци. Висината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</a:t>
                </a:r>
                <a:r>
                  <a:rPr lang="mk-MK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повлечена од темето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</a:t>
                </a:r>
                <a:r>
                  <a:rPr lang="mk-MK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 основата АВ е еднаква на кракот ВС. Страната АВ е поделена на две </a:t>
                </a:r>
                <a:r>
                  <a:rPr lang="mk-MK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отсечки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AE </a:t>
                </a:r>
                <a:r>
                  <a:rPr lang="mk-MK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</a:t>
                </a:r>
                <a:r>
                  <a:rPr lang="mk-MK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па одовде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 = AE+BE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AE = AB - BE= 9-3 = 6cm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DE = h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</a:t>
                </a:r>
                <a:r>
                  <a:rPr lang="en-US" sz="200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</a:t>
                </a:r>
                <a:r>
                  <a:rPr lang="en-US" sz="200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100 –</a:t>
                </a:r>
                <a:r>
                  <a:rPr lang="en-US" sz="200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36</m:t>
                    </m:r>
                  </m:oMath>
                </a14:m>
                <a:endParaRPr lang="en-US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64</m:t>
                    </m:r>
                  </m:oMath>
                </a14:m>
                <a:endParaRPr lang="en-US" sz="2000" b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64</m:t>
                        </m:r>
                      </m:e>
                    </m:rad>
                  </m:oMath>
                </a14:m>
                <a:endParaRPr lang="en-US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= 8cm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92E641-C0CF-4635-BD25-4A2A114E8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900" y="1511300"/>
                <a:ext cx="4978400" cy="4430187"/>
              </a:xfrm>
              <a:prstGeom prst="rect">
                <a:avLst/>
              </a:prstGeom>
              <a:blipFill>
                <a:blip r:embed="rId3"/>
                <a:stretch>
                  <a:fillRect l="-1346" t="-825" r="-1346" b="-1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1C1C92-8493-4DEC-ACF5-CEA5622AD93F}"/>
              </a:ext>
            </a:extLst>
          </p:cNvPr>
          <p:cNvCxnSpPr/>
          <p:nvPr/>
        </p:nvCxnSpPr>
        <p:spPr>
          <a:xfrm flipH="1">
            <a:off x="939800" y="3142516"/>
            <a:ext cx="2743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7D0D7BA-A629-4657-856B-9B9CE0560D16}"/>
              </a:ext>
            </a:extLst>
          </p:cNvPr>
          <p:cNvSpPr txBox="1"/>
          <p:nvPr/>
        </p:nvSpPr>
        <p:spPr>
          <a:xfrm>
            <a:off x="634183" y="2773184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964805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9C79D6-2CA7-4803-99B4-E36A3252EBE3}"/>
              </a:ext>
            </a:extLst>
          </p:cNvPr>
          <p:cNvSpPr/>
          <p:nvPr/>
        </p:nvSpPr>
        <p:spPr>
          <a:xfrm>
            <a:off x="1054566" y="344304"/>
            <a:ext cx="9080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mk-MK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.Најди го периметарот на ромб со </a:t>
            </a:r>
            <a:r>
              <a:rPr lang="mk-MK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дијагонали</a:t>
            </a:r>
            <a:r>
              <a:rPr lang="mk-MK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mk-MK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24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mk-MK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6BCBAC-83CB-4ED6-9C0F-EC90587B5075}"/>
              </a:ext>
            </a:extLst>
          </p:cNvPr>
          <p:cNvSpPr txBox="1"/>
          <p:nvPr/>
        </p:nvSpPr>
        <p:spPr>
          <a:xfrm>
            <a:off x="2611439" y="3665611"/>
            <a:ext cx="412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29AB5C-EC8F-4893-82D9-5D1837C230D2}"/>
              </a:ext>
            </a:extLst>
          </p:cNvPr>
          <p:cNvSpPr txBox="1"/>
          <p:nvPr/>
        </p:nvSpPr>
        <p:spPr>
          <a:xfrm>
            <a:off x="3886909" y="2721113"/>
            <a:ext cx="412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7570D3-2AD2-484A-8BC4-FB6337BA2091}"/>
              </a:ext>
            </a:extLst>
          </p:cNvPr>
          <p:cNvSpPr txBox="1"/>
          <p:nvPr/>
        </p:nvSpPr>
        <p:spPr>
          <a:xfrm>
            <a:off x="1619390" y="3808602"/>
            <a:ext cx="41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BDF0DA-E8AE-4428-B257-9E8F52DD932E}"/>
              </a:ext>
            </a:extLst>
          </p:cNvPr>
          <p:cNvSpPr txBox="1"/>
          <p:nvPr/>
        </p:nvSpPr>
        <p:spPr>
          <a:xfrm>
            <a:off x="3628597" y="3808602"/>
            <a:ext cx="41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AD0F5F-B0AD-44FE-963F-9709A8B77F43}"/>
              </a:ext>
            </a:extLst>
          </p:cNvPr>
          <p:cNvSpPr txBox="1"/>
          <p:nvPr/>
        </p:nvSpPr>
        <p:spPr>
          <a:xfrm>
            <a:off x="4059184" y="1839823"/>
            <a:ext cx="422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1FD37FC-DF0C-42E3-934A-D4A4F69ECBFF}"/>
                  </a:ext>
                </a:extLst>
              </p:cNvPr>
              <p:cNvSpPr txBox="1"/>
              <p:nvPr/>
            </p:nvSpPr>
            <p:spPr>
              <a:xfrm>
                <a:off x="5087834" y="880136"/>
                <a:ext cx="4711700" cy="5570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k-MK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Во ромб, </a:t>
                </a:r>
                <a:r>
                  <a:rPr lang="mk-MK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дијагоналите</a:t>
                </a:r>
                <a:r>
                  <a:rPr lang="mk-MK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се сечат под прав агол, па триаголникот  АВЅ е правоаголен, со хипотенуза АВ=</a:t>
                </a:r>
                <a:r>
                  <a:rPr lang="mk-MK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mk-MK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катети АЅ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mk-MK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k-MK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mk-MK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mk-MK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и ВЅ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mk-MK" sz="240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k-MK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mk-MK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mk-MK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mk-MK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АЅ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mk-MK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k-MK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mk-MK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mk-MK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70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35cm</a:t>
                </a:r>
              </a:p>
              <a:p>
                <a:r>
                  <a:rPr lang="mk-MK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ВЅ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mk-MK" sz="240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k-MK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mk-MK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mk-MK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k-MK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12cm</a:t>
                </a:r>
              </a:p>
              <a:p>
                <a:r>
                  <a:rPr lang="en-US" sz="2400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mk-MK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mk-MK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mk-MK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mk-MK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mk-MK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mk-MK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mk-MK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mk-MK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u="sng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mk-MK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mk-MK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mk-MK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mk-MK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u="sng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mk-MK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1225+144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mk-MK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1369</m:t>
                    </m:r>
                  </m:oMath>
                </a14:m>
                <a:endParaRPr lang="en-US" sz="24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1369</m:t>
                        </m:r>
                      </m:e>
                    </m:rad>
                  </m:oMath>
                </a14:m>
                <a:endParaRPr lang="en-US" sz="2400" b="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= 37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1FD37FC-DF0C-42E3-934A-D4A4F69EC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834" y="880136"/>
                <a:ext cx="4711700" cy="5570949"/>
              </a:xfrm>
              <a:prstGeom prst="rect">
                <a:avLst/>
              </a:prstGeom>
              <a:blipFill>
                <a:blip r:embed="rId2"/>
                <a:stretch>
                  <a:fillRect l="-2070" t="-875" r="-2070" b="-1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BABE5E1-2C2B-4DB0-B617-366A975A37AE}"/>
              </a:ext>
            </a:extLst>
          </p:cNvPr>
          <p:cNvSpPr txBox="1"/>
          <p:nvPr/>
        </p:nvSpPr>
        <p:spPr>
          <a:xfrm>
            <a:off x="2009682" y="1828908"/>
            <a:ext cx="52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E2733CD9-8E64-4007-9443-C348FE0405BA}"/>
              </a:ext>
            </a:extLst>
          </p:cNvPr>
          <p:cNvSpPr/>
          <p:nvPr/>
        </p:nvSpPr>
        <p:spPr>
          <a:xfrm>
            <a:off x="1865591" y="2147582"/>
            <a:ext cx="2261792" cy="1661020"/>
          </a:xfrm>
          <a:prstGeom prst="parallelogram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6EC6D6-6732-4D8E-9B0E-6BDE7E2F153C}"/>
              </a:ext>
            </a:extLst>
          </p:cNvPr>
          <p:cNvCxnSpPr/>
          <p:nvPr/>
        </p:nvCxnSpPr>
        <p:spPr>
          <a:xfrm>
            <a:off x="2278341" y="2147582"/>
            <a:ext cx="1436292" cy="16610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FC5C47B-C2E4-40B2-805C-769564FEA499}"/>
              </a:ext>
            </a:extLst>
          </p:cNvPr>
          <p:cNvCxnSpPr/>
          <p:nvPr/>
        </p:nvCxnSpPr>
        <p:spPr>
          <a:xfrm flipH="1">
            <a:off x="1865591" y="2147582"/>
            <a:ext cx="2261792" cy="16610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3B23F58-F940-49CA-81C4-ECDC3D90437C}"/>
              </a:ext>
            </a:extLst>
          </p:cNvPr>
          <p:cNvSpPr txBox="1"/>
          <p:nvPr/>
        </p:nvSpPr>
        <p:spPr>
          <a:xfrm>
            <a:off x="2876797" y="2634143"/>
            <a:ext cx="252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/>
              <a:t>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667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B2B102-9242-4394-B009-15C8ED3938B2}"/>
              </a:ext>
            </a:extLst>
          </p:cNvPr>
          <p:cNvSpPr/>
          <p:nvPr/>
        </p:nvSpPr>
        <p:spPr>
          <a:xfrm>
            <a:off x="1199626" y="2786891"/>
            <a:ext cx="8376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mk-MK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Домашна работа: од Учебник на страна 2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mk-MK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задачи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26, 28 </a:t>
            </a:r>
            <a:r>
              <a:rPr lang="mk-MK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</a:t>
            </a:r>
            <a:r>
              <a:rPr lang="mk-MK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9FAB1E-CBDB-4618-8D46-01B8E0736AE5}"/>
              </a:ext>
            </a:extLst>
          </p:cNvPr>
          <p:cNvSpPr txBox="1"/>
          <p:nvPr/>
        </p:nvSpPr>
        <p:spPr>
          <a:xfrm>
            <a:off x="5310231" y="5276675"/>
            <a:ext cx="513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Наставник: Марина </a:t>
            </a:r>
            <a:r>
              <a:rPr lang="mk-M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Серафимова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95895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602</TotalTime>
  <Words>402</Words>
  <Application>Microsoft Office PowerPoint</Application>
  <PresentationFormat>Widescreen</PresentationFormat>
  <Paragraphs>70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Cambria Math</vt:lpstr>
      <vt:lpstr>Times New Roman</vt:lpstr>
      <vt:lpstr>Trebuchet MS</vt:lpstr>
      <vt:lpstr>Wingdings 3</vt:lpstr>
      <vt:lpstr>Facet</vt:lpstr>
      <vt:lpstr>ПРИМЕНА НА ПИТАГОРОВА ТЕОРЕМА-2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Serafimova</dc:creator>
  <cp:lastModifiedBy>Marina Serafimova</cp:lastModifiedBy>
  <cp:revision>46</cp:revision>
  <dcterms:created xsi:type="dcterms:W3CDTF">2020-03-29T18:23:52Z</dcterms:created>
  <dcterms:modified xsi:type="dcterms:W3CDTF">2020-04-27T08:41:52Z</dcterms:modified>
</cp:coreProperties>
</file>