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3067050"/>
            <a:ext cx="7535333" cy="723900"/>
          </a:xfrm>
        </p:spPr>
        <p:txBody>
          <a:bodyPr/>
          <a:lstStyle/>
          <a:p>
            <a:pPr algn="ctr"/>
            <a:r>
              <a:rPr lang="mk-M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3Д-форми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2384619" y="3812468"/>
            <a:ext cx="122416" cy="126647"/>
          </a:xfrm>
        </p:spPr>
        <p:txBody>
          <a:bodyPr>
            <a:normAutofit fontScale="25000" lnSpcReduction="20000"/>
          </a:bodyPr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89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35A9A-8AF4-41F6-97C6-94055B6EB7B0}"/>
              </a:ext>
            </a:extLst>
          </p:cNvPr>
          <p:cNvSpPr txBox="1"/>
          <p:nvPr/>
        </p:nvSpPr>
        <p:spPr>
          <a:xfrm>
            <a:off x="1028700" y="2400300"/>
            <a:ext cx="9004300" cy="1614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 на часот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 </a:t>
            </a:r>
          </a:p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ористи мрежи од 3Д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за да ја открие</a:t>
            </a:r>
            <a:r>
              <a:rPr lang="en-US" sz="24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нивната плоштина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препознава, споредува</a:t>
            </a:r>
            <a:r>
              <a:rPr lang="en-US" sz="24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користи својствата на</a:t>
            </a:r>
            <a:r>
              <a:rPr lang="en-US" sz="2400" spc="-1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формите во две и три</a:t>
            </a:r>
            <a:r>
              <a:rPr lang="en-US" sz="2400" spc="-10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димензии.</a:t>
            </a:r>
            <a:endParaRPr lang="mk-MK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082" y="875979"/>
            <a:ext cx="9057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геометриско тело е збир од плоштините на ѕидовите на телото.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ја одредеме плоштината на едно геометриско тело, ја цртаме неговата мрежа и ја пресметуваме вкупната плоштина на сите ѕидови на телото.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90" y="2814971"/>
            <a:ext cx="3353481" cy="276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6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97" y="557403"/>
            <a:ext cx="3353091" cy="2767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29" y="326571"/>
            <a:ext cx="819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Одреди ја плоштината на дадената призма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2743200"/>
            <a:ext cx="8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3314701" y="2276315"/>
            <a:ext cx="83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3,5cm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3461658" y="15027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9320111" y="2091649"/>
            <a:ext cx="6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  <a:endParaRPr lang="mk-MK" dirty="0"/>
          </a:p>
        </p:txBody>
      </p:sp>
      <p:sp>
        <p:nvSpPr>
          <p:cNvPr id="9" name="TextBox 8"/>
          <p:cNvSpPr txBox="1"/>
          <p:nvPr/>
        </p:nvSpPr>
        <p:spPr>
          <a:xfrm>
            <a:off x="8992570" y="2836107"/>
            <a:ext cx="63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  <a:endParaRPr lang="mk-MK" dirty="0"/>
          </a:p>
        </p:txBody>
      </p:sp>
      <p:sp>
        <p:nvSpPr>
          <p:cNvPr id="10" name="Rectangle 9"/>
          <p:cNvSpPr/>
          <p:nvPr/>
        </p:nvSpPr>
        <p:spPr>
          <a:xfrm>
            <a:off x="5026625" y="1739789"/>
            <a:ext cx="4912031" cy="10730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780314" y="954593"/>
            <a:ext cx="32657" cy="268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29300" y="963386"/>
            <a:ext cx="1649186" cy="16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45827" y="954593"/>
            <a:ext cx="0" cy="2643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796642" y="3641271"/>
            <a:ext cx="16818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376557" y="1747158"/>
            <a:ext cx="0" cy="1065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31230" y="3684506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0296" y="3073471"/>
            <a:ext cx="84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3,5cm</a:t>
            </a:r>
            <a:endParaRPr lang="mk-MK" dirty="0"/>
          </a:p>
        </p:txBody>
      </p:sp>
      <p:sp>
        <p:nvSpPr>
          <p:cNvPr id="27" name="TextBox 26"/>
          <p:cNvSpPr txBox="1"/>
          <p:nvPr/>
        </p:nvSpPr>
        <p:spPr>
          <a:xfrm>
            <a:off x="4967614" y="2743200"/>
            <a:ext cx="89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3,5cm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523" y="2750305"/>
            <a:ext cx="9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3,5cm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01693" y="2178497"/>
            <a:ext cx="66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4cm</a:t>
            </a:r>
            <a:endParaRPr lang="mk-MK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77142" y="4170010"/>
                <a:ext cx="584849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/>
                  <a:t>(8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3,5)+2∙(8∙4)+2∙(3,5∙4)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P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28+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</m:oMath>
                </a14:m>
                <a:r>
                  <a:rPr lang="en-US" sz="2400" dirty="0"/>
                  <a:t>32 +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</m:oMath>
                </a14:m>
                <a:r>
                  <a:rPr lang="en-US" sz="2400" dirty="0"/>
                  <a:t>14</a:t>
                </a:r>
              </a:p>
              <a:p>
                <a:r>
                  <a:rPr lang="en-US" sz="2400" dirty="0"/>
                  <a:t>P = 56+64+28</a:t>
                </a:r>
              </a:p>
              <a:p>
                <a:r>
                  <a:rPr lang="en-US" sz="2400" dirty="0"/>
                  <a:t>P = 148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2" y="4170010"/>
                <a:ext cx="5848494" cy="1569660"/>
              </a:xfrm>
              <a:prstGeom prst="rect">
                <a:avLst/>
              </a:prstGeom>
              <a:blipFill>
                <a:blip r:embed="rId3"/>
                <a:stretch>
                  <a:fillRect l="-1563" t="-3101" b="-775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83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211" y="1388083"/>
            <a:ext cx="1341236" cy="14692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2514" y="473529"/>
            <a:ext cx="863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2.Одреди ја плоштината на дадената призма.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865414" y="2694214"/>
            <a:ext cx="1322615" cy="14532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6" name="Straight Connector 5"/>
          <p:cNvCxnSpPr>
            <a:stCxn id="4" idx="0"/>
            <a:endCxn id="3" idx="0"/>
          </p:cNvCxnSpPr>
          <p:nvPr/>
        </p:nvCxnSpPr>
        <p:spPr>
          <a:xfrm flipH="1">
            <a:off x="1526722" y="1388083"/>
            <a:ext cx="1728107" cy="1306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4"/>
          </p:cNvCxnSpPr>
          <p:nvPr/>
        </p:nvCxnSpPr>
        <p:spPr>
          <a:xfrm flipH="1">
            <a:off x="2188029" y="2857346"/>
            <a:ext cx="1737418" cy="1290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1547170" y="1371445"/>
            <a:ext cx="2392059" cy="2776011"/>
          </a:xfrm>
          <a:custGeom>
            <a:avLst/>
            <a:gdLst>
              <a:gd name="connsiteX0" fmla="*/ 0 w 2237014"/>
              <a:gd name="connsiteY0" fmla="*/ 1290111 h 1290111"/>
              <a:gd name="connsiteX1" fmla="*/ 322528 w 2237014"/>
              <a:gd name="connsiteY1" fmla="*/ 0 h 1290111"/>
              <a:gd name="connsiteX2" fmla="*/ 2237014 w 2237014"/>
              <a:gd name="connsiteY2" fmla="*/ 0 h 1290111"/>
              <a:gd name="connsiteX3" fmla="*/ 1914486 w 2237014"/>
              <a:gd name="connsiteY3" fmla="*/ 1290111 h 1290111"/>
              <a:gd name="connsiteX4" fmla="*/ 0 w 2237014"/>
              <a:gd name="connsiteY4" fmla="*/ 1290111 h 1290111"/>
              <a:gd name="connsiteX0" fmla="*/ 640858 w 2877872"/>
              <a:gd name="connsiteY0" fmla="*/ 1453397 h 1453397"/>
              <a:gd name="connsiteX1" fmla="*/ 0 w 2877872"/>
              <a:gd name="connsiteY1" fmla="*/ 0 h 1453397"/>
              <a:gd name="connsiteX2" fmla="*/ 2877872 w 2877872"/>
              <a:gd name="connsiteY2" fmla="*/ 163286 h 1453397"/>
              <a:gd name="connsiteX3" fmla="*/ 2555344 w 2877872"/>
              <a:gd name="connsiteY3" fmla="*/ 1453397 h 1453397"/>
              <a:gd name="connsiteX4" fmla="*/ 640858 w 2877872"/>
              <a:gd name="connsiteY4" fmla="*/ 1453397 h 1453397"/>
              <a:gd name="connsiteX0" fmla="*/ 640858 w 2555344"/>
              <a:gd name="connsiteY0" fmla="*/ 2776011 h 2776011"/>
              <a:gd name="connsiteX1" fmla="*/ 0 w 2555344"/>
              <a:gd name="connsiteY1" fmla="*/ 1322614 h 2776011"/>
              <a:gd name="connsiteX2" fmla="*/ 1718543 w 2555344"/>
              <a:gd name="connsiteY2" fmla="*/ 0 h 2776011"/>
              <a:gd name="connsiteX3" fmla="*/ 2555344 w 2555344"/>
              <a:gd name="connsiteY3" fmla="*/ 2776011 h 2776011"/>
              <a:gd name="connsiteX4" fmla="*/ 640858 w 2555344"/>
              <a:gd name="connsiteY4" fmla="*/ 2776011 h 2776011"/>
              <a:gd name="connsiteX0" fmla="*/ 640858 w 2392059"/>
              <a:gd name="connsiteY0" fmla="*/ 2776011 h 2776011"/>
              <a:gd name="connsiteX1" fmla="*/ 0 w 2392059"/>
              <a:gd name="connsiteY1" fmla="*/ 1322614 h 2776011"/>
              <a:gd name="connsiteX2" fmla="*/ 1718543 w 2392059"/>
              <a:gd name="connsiteY2" fmla="*/ 0 h 2776011"/>
              <a:gd name="connsiteX3" fmla="*/ 2392059 w 2392059"/>
              <a:gd name="connsiteY3" fmla="*/ 1469725 h 2776011"/>
              <a:gd name="connsiteX4" fmla="*/ 640858 w 2392059"/>
              <a:gd name="connsiteY4" fmla="*/ 2776011 h 27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059" h="2776011">
                <a:moveTo>
                  <a:pt x="640858" y="2776011"/>
                </a:moveTo>
                <a:lnTo>
                  <a:pt x="0" y="1322614"/>
                </a:lnTo>
                <a:lnTo>
                  <a:pt x="1718543" y="0"/>
                </a:lnTo>
                <a:lnTo>
                  <a:pt x="2392059" y="1469725"/>
                </a:lnTo>
                <a:lnTo>
                  <a:pt x="640858" y="2776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1" name="Straight Connector 10"/>
          <p:cNvCxnSpPr>
            <a:stCxn id="9" idx="1"/>
            <a:endCxn id="3" idx="3"/>
          </p:cNvCxnSpPr>
          <p:nvPr/>
        </p:nvCxnSpPr>
        <p:spPr>
          <a:xfrm flipH="1">
            <a:off x="1526722" y="2694059"/>
            <a:ext cx="20448" cy="14533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8266" y="4164094"/>
            <a:ext cx="8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12</a:t>
            </a:r>
            <a:r>
              <a:rPr lang="en-US" dirty="0"/>
              <a:t>cm</a:t>
            </a:r>
            <a:endParaRPr lang="mk-MK" dirty="0"/>
          </a:p>
        </p:txBody>
      </p:sp>
      <p:sp>
        <p:nvSpPr>
          <p:cNvPr id="13" name="TextBox 12"/>
          <p:cNvSpPr txBox="1"/>
          <p:nvPr/>
        </p:nvSpPr>
        <p:spPr>
          <a:xfrm>
            <a:off x="1506090" y="342075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8cm</a:t>
            </a:r>
            <a:endParaRPr lang="mk-MK" dirty="0"/>
          </a:p>
        </p:txBody>
      </p:sp>
      <p:sp>
        <p:nvSpPr>
          <p:cNvPr id="14" name="TextBox 13"/>
          <p:cNvSpPr txBox="1"/>
          <p:nvPr/>
        </p:nvSpPr>
        <p:spPr>
          <a:xfrm>
            <a:off x="561726" y="3133069"/>
            <a:ext cx="79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10cm</a:t>
            </a:r>
            <a:endParaRPr lang="mk-MK" dirty="0"/>
          </a:p>
        </p:txBody>
      </p:sp>
      <p:sp>
        <p:nvSpPr>
          <p:cNvPr id="15" name="TextBox 14"/>
          <p:cNvSpPr txBox="1"/>
          <p:nvPr/>
        </p:nvSpPr>
        <p:spPr>
          <a:xfrm>
            <a:off x="2849337" y="3377101"/>
            <a:ext cx="86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15cm</a:t>
            </a:r>
            <a:endParaRPr lang="mk-MK" dirty="0"/>
          </a:p>
        </p:txBody>
      </p:sp>
      <p:sp>
        <p:nvSpPr>
          <p:cNvPr id="16" name="Rectangle 15"/>
          <p:cNvSpPr/>
          <p:nvPr/>
        </p:nvSpPr>
        <p:spPr>
          <a:xfrm>
            <a:off x="5184321" y="2312853"/>
            <a:ext cx="4016829" cy="147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7" name="Isosceles Triangle 16"/>
          <p:cNvSpPr/>
          <p:nvPr/>
        </p:nvSpPr>
        <p:spPr>
          <a:xfrm>
            <a:off x="6531428" y="935194"/>
            <a:ext cx="1257302" cy="1377659"/>
          </a:xfrm>
          <a:prstGeom prst="triangle">
            <a:avLst>
              <a:gd name="adj" fmla="val 51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519943" y="3790090"/>
            <a:ext cx="1280271" cy="1396105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6531428" y="2353419"/>
            <a:ext cx="0" cy="1436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4"/>
          </p:cNvCxnSpPr>
          <p:nvPr/>
        </p:nvCxnSpPr>
        <p:spPr>
          <a:xfrm>
            <a:off x="7788730" y="2312853"/>
            <a:ext cx="11484" cy="1477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72492" y="3794762"/>
            <a:ext cx="72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10cm</a:t>
            </a:r>
            <a:endParaRPr lang="mk-MK" dirty="0"/>
          </a:p>
        </p:txBody>
      </p:sp>
      <p:sp>
        <p:nvSpPr>
          <p:cNvPr id="25" name="TextBox 24"/>
          <p:cNvSpPr txBox="1"/>
          <p:nvPr/>
        </p:nvSpPr>
        <p:spPr>
          <a:xfrm>
            <a:off x="8196220" y="3778124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10cm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27363" y="3778124"/>
            <a:ext cx="73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12cm</a:t>
            </a:r>
            <a:endParaRPr lang="mk-MK" dirty="0"/>
          </a:p>
        </p:txBody>
      </p:sp>
      <p:sp>
        <p:nvSpPr>
          <p:cNvPr id="27" name="TextBox 26"/>
          <p:cNvSpPr txBox="1"/>
          <p:nvPr/>
        </p:nvSpPr>
        <p:spPr>
          <a:xfrm>
            <a:off x="9395446" y="3035952"/>
            <a:ext cx="98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15cm</a:t>
            </a:r>
            <a:endParaRPr lang="mk-MK" dirty="0"/>
          </a:p>
        </p:txBody>
      </p:sp>
      <p:sp>
        <p:nvSpPr>
          <p:cNvPr id="28" name="TextBox 27"/>
          <p:cNvSpPr txBox="1"/>
          <p:nvPr/>
        </p:nvSpPr>
        <p:spPr>
          <a:xfrm>
            <a:off x="7522667" y="4348760"/>
            <a:ext cx="95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10cm</a:t>
            </a:r>
            <a:endParaRPr lang="mk-MK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34984" y="5092096"/>
                <a:ext cx="5787683" cy="1440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 = 2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12∙8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+2∙10∙15+12∙15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P = 96+300+180</a:t>
                </a:r>
              </a:p>
              <a:p>
                <a:r>
                  <a:rPr lang="en-US" sz="2400" b="0" dirty="0">
                    <a:ea typeface="Cambria Math" panose="02040503050406030204" pitchFamily="18" charset="0"/>
                  </a:rPr>
                  <a:t>P = 576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984" y="5092096"/>
                <a:ext cx="5787683" cy="1440266"/>
              </a:xfrm>
              <a:prstGeom prst="rect">
                <a:avLst/>
              </a:prstGeom>
              <a:blipFill>
                <a:blip r:embed="rId4"/>
                <a:stretch>
                  <a:fillRect l="-1686" b="-8439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stCxn id="17" idx="0"/>
            <a:endCxn id="16" idx="0"/>
          </p:cNvCxnSpPr>
          <p:nvPr/>
        </p:nvCxnSpPr>
        <p:spPr>
          <a:xfrm>
            <a:off x="7175996" y="935194"/>
            <a:ext cx="16740" cy="1377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94721" y="1624023"/>
            <a:ext cx="80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22157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3EEDA4-36CD-45D1-A626-37D3854A436A}"/>
                  </a:ext>
                </a:extLst>
              </p:cNvPr>
              <p:cNvSpPr txBox="1"/>
              <p:nvPr/>
            </p:nvSpPr>
            <p:spPr>
              <a:xfrm>
                <a:off x="1066800" y="1879600"/>
                <a:ext cx="87376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/>
                  <a:t>Општо за произволна призма </a:t>
                </a:r>
              </a:p>
              <a:p>
                <a:endParaRPr lang="mk-MK" sz="2000" dirty="0">
                  <a:solidFill>
                    <a:srgbClr val="7030A0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rgbClr val="7030A0"/>
                    </a:solidFill>
                  </a:rPr>
                  <a:t>P = 2B+M</a:t>
                </a:r>
              </a:p>
              <a:p>
                <a:r>
                  <a:rPr lang="mk-MK" sz="2000" dirty="0"/>
                  <a:t>Каде </a:t>
                </a:r>
                <a:r>
                  <a:rPr lang="en-US" sz="2000" dirty="0"/>
                  <a:t>B </a:t>
                </a:r>
                <a:r>
                  <a:rPr lang="mk-MK" sz="2000" dirty="0"/>
                  <a:t>е плоштина на </a:t>
                </a:r>
                <a:r>
                  <a:rPr lang="mk-MK" sz="2000" dirty="0" err="1"/>
                  <a:t>основата,а</a:t>
                </a:r>
                <a:r>
                  <a:rPr lang="mk-MK" sz="2000" dirty="0"/>
                  <a:t> </a:t>
                </a:r>
                <a:r>
                  <a:rPr lang="en-US" sz="2000" dirty="0"/>
                  <a:t>M  </a:t>
                </a:r>
                <a:r>
                  <a:rPr lang="mk-MK" sz="2000" dirty="0"/>
                  <a:t>е плоштина на бочната површина,</a:t>
                </a:r>
              </a:p>
              <a:p>
                <a:endParaRPr lang="mk-MK" sz="2000" dirty="0">
                  <a:solidFill>
                    <a:srgbClr val="7030A0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rgbClr val="7030A0"/>
                    </a:solidFill>
                  </a:rPr>
                  <a:t>M</a:t>
                </a:r>
                <a:r>
                  <a:rPr lang="mk-MK" sz="2000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>
                    <a:solidFill>
                      <a:srgbClr val="7030A0"/>
                    </a:solidFill>
                  </a:rPr>
                  <a:t>=</a:t>
                </a:r>
                <a:r>
                  <a:rPr lang="mk-MK" sz="2000" dirty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>
                    <a:solidFill>
                      <a:srgbClr val="7030A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mk-MK" sz="2000" b="0" i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mk-MK" sz="2000" b="0" dirty="0">
                    <a:ea typeface="Cambria Math" panose="02040503050406030204" pitchFamily="18" charset="0"/>
                  </a:rPr>
                  <a:t> Каде</a:t>
                </a:r>
                <a:r>
                  <a:rPr lang="mk-MK" sz="2000" b="0" i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е пе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риметар на основата, а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mk-MK" sz="2000" dirty="0"/>
                  <a:t>е висината на призмата</a:t>
                </a:r>
                <a:endParaRPr lang="en-US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3EEDA4-36CD-45D1-A626-37D3854A4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879600"/>
                <a:ext cx="8737600" cy="2246769"/>
              </a:xfrm>
              <a:prstGeom prst="rect">
                <a:avLst/>
              </a:prstGeom>
              <a:blipFill>
                <a:blip r:embed="rId2"/>
                <a:stretch>
                  <a:fillRect l="-698" t="-1626" b="-3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72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531" y="2808941"/>
            <a:ext cx="81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задача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2456" y="5637007"/>
            <a:ext cx="544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</a:p>
        </p:txBody>
      </p:sp>
    </p:spTree>
    <p:extLst>
      <p:ext uri="{BB962C8B-B14F-4D97-AF65-F5344CB8AC3E}">
        <p14:creationId xmlns:p14="http://schemas.microsoft.com/office/powerpoint/2010/main" val="75990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239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Плоштина на 3Д-форми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РАВЕНКА НА ПРАВА ОД НЕЈЗИНИОТ ГРАФИК</dc:title>
  <dc:creator>Ivana</dc:creator>
  <cp:lastModifiedBy>Marina Serafimova</cp:lastModifiedBy>
  <cp:revision>33</cp:revision>
  <dcterms:created xsi:type="dcterms:W3CDTF">2020-03-18T18:24:12Z</dcterms:created>
  <dcterms:modified xsi:type="dcterms:W3CDTF">2020-05-05T10:10:22Z</dcterms:modified>
</cp:coreProperties>
</file>