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2" r:id="rId4"/>
    <p:sldId id="259" r:id="rId5"/>
    <p:sldId id="260" r:id="rId6"/>
    <p:sldId id="265" r:id="rId7"/>
    <p:sldId id="264" r:id="rId8"/>
    <p:sldId id="266" r:id="rId9"/>
    <p:sldId id="267" r:id="rId10"/>
    <p:sldId id="268" r:id="rId11"/>
    <p:sldId id="269" r:id="rId12"/>
    <p:sldId id="270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E69D-E478-4AD0-993B-9999BD22686A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2856-CCC9-4CFA-BB17-2AE41F36F0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1149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E69D-E478-4AD0-993B-9999BD22686A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2856-CCC9-4CFA-BB17-2AE41F36F0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5690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E69D-E478-4AD0-993B-9999BD22686A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2856-CCC9-4CFA-BB17-2AE41F36F0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4101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E69D-E478-4AD0-993B-9999BD22686A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2856-CCC9-4CFA-BB17-2AE41F36F0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585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E69D-E478-4AD0-993B-9999BD22686A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2856-CCC9-4CFA-BB17-2AE41F36F0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0378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E69D-E478-4AD0-993B-9999BD22686A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2856-CCC9-4CFA-BB17-2AE41F36F0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6838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E69D-E478-4AD0-993B-9999BD22686A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2856-CCC9-4CFA-BB17-2AE41F36F0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6516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E69D-E478-4AD0-993B-9999BD22686A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2856-CCC9-4CFA-BB17-2AE41F36F0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4002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E69D-E478-4AD0-993B-9999BD22686A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2856-CCC9-4CFA-BB17-2AE41F36F0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6961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E69D-E478-4AD0-993B-9999BD22686A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2856-CCC9-4CFA-BB17-2AE41F36F0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2906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E69D-E478-4AD0-993B-9999BD22686A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2856-CCC9-4CFA-BB17-2AE41F36F0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5638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1E69D-E478-4AD0-993B-9999BD22686A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62856-CCC9-4CFA-BB17-2AE41F36F0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037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627" r="7314"/>
          <a:stretch/>
        </p:blipFill>
        <p:spPr>
          <a:xfrm>
            <a:off x="3725694" y="267704"/>
            <a:ext cx="4727643" cy="22870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13626" y="2457469"/>
            <a:ext cx="7645941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	</a:t>
            </a:r>
            <a:r>
              <a:rPr lang="ru-RU" sz="3000" b="1" dirty="0" smtClean="0"/>
              <a:t>Предмет:</a:t>
            </a:r>
            <a:endParaRPr lang="en-US" dirty="0" smtClean="0"/>
          </a:p>
          <a:p>
            <a:endParaRPr lang="ru-RU" dirty="0"/>
          </a:p>
          <a:p>
            <a:r>
              <a:rPr lang="en-US" dirty="0" smtClean="0"/>
              <a:t>O</a:t>
            </a:r>
            <a:r>
              <a:rPr lang="mk-MK" dirty="0" smtClean="0"/>
              <a:t>дделение</a:t>
            </a:r>
            <a:r>
              <a:rPr lang="en-US" dirty="0" smtClean="0"/>
              <a:t>:</a:t>
            </a:r>
            <a:r>
              <a:rPr lang="mk-MK" dirty="0" smtClean="0"/>
              <a:t> </a:t>
            </a:r>
            <a:r>
              <a:rPr lang="en-US" dirty="0" smtClean="0"/>
              <a:t>VI</a:t>
            </a:r>
            <a:r>
              <a:rPr lang="mk-MK" dirty="0" smtClean="0"/>
              <a:t> одделение</a:t>
            </a:r>
            <a:endParaRPr lang="en-US" dirty="0" smtClean="0"/>
          </a:p>
          <a:p>
            <a:r>
              <a:rPr lang="ru-RU" dirty="0" smtClean="0"/>
              <a:t>Наставник: Анита Стојанова</a:t>
            </a:r>
            <a:endParaRPr lang="ru-RU" dirty="0"/>
          </a:p>
          <a:p>
            <a:r>
              <a:rPr lang="ru-RU" dirty="0"/>
              <a:t>Техничка </a:t>
            </a:r>
            <a:r>
              <a:rPr lang="ru-RU" dirty="0" err="1"/>
              <a:t>поддршка</a:t>
            </a:r>
            <a:r>
              <a:rPr lang="ru-RU" dirty="0"/>
              <a:t>:</a:t>
            </a:r>
          </a:p>
          <a:p>
            <a:r>
              <a:rPr lang="ru-RU" dirty="0"/>
              <a:t>Директор</a:t>
            </a:r>
            <a:r>
              <a:rPr lang="ru-RU" dirty="0" smtClean="0"/>
              <a:t>: Благој Давитков</a:t>
            </a:r>
            <a:endParaRPr lang="ru-RU" dirty="0"/>
          </a:p>
          <a:p>
            <a:r>
              <a:rPr lang="ru-RU" dirty="0"/>
              <a:t>Основно училиште</a:t>
            </a:r>
            <a:r>
              <a:rPr lang="ru-RU" dirty="0" smtClean="0"/>
              <a:t>: Раде Кратовче- Кочани</a:t>
            </a:r>
            <a:endParaRPr lang="en-US" dirty="0" smtClean="0"/>
          </a:p>
          <a:p>
            <a:endParaRPr lang="ru-RU" dirty="0"/>
          </a:p>
          <a:p>
            <a:r>
              <a:rPr lang="ru-RU" dirty="0"/>
              <a:t>Датум</a:t>
            </a:r>
            <a:r>
              <a:rPr lang="ru-RU" dirty="0" smtClean="0"/>
              <a:t>: 16.05.2020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3538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997" y="18224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mk-MK" sz="3600" dirty="0" smtClean="0">
                <a:latin typeface="Arial" pitchFamily="34" charset="0"/>
                <a:cs typeface="Arial" pitchFamily="34" charset="0"/>
              </a:rPr>
              <a:t>Предмети во движење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1686" y="1164443"/>
            <a:ext cx="9889588" cy="100198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mk-MK" sz="2000" dirty="0" smtClean="0">
                <a:latin typeface="Arial" pitchFamily="34" charset="0"/>
                <a:cs typeface="Arial" pitchFamily="34" charset="0"/>
              </a:rPr>
              <a:t>Кога некој предмет- автомобил се движи на него му дејствуваат повеќе сили, тој ќе се движи само ако </a:t>
            </a:r>
            <a:r>
              <a:rPr lang="mk-MK" sz="2000" b="1" dirty="0" smtClean="0">
                <a:latin typeface="Arial" pitchFamily="34" charset="0"/>
                <a:cs typeface="Arial" pitchFamily="34" charset="0"/>
              </a:rPr>
              <a:t>силата на туркање на моторот е поголема од силата на триење</a:t>
            </a:r>
            <a:r>
              <a:rPr lang="mk-MK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 descr="C:\Users\User\Desktop\Inked3_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2529" y="2166425"/>
            <a:ext cx="8307852" cy="39248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8294" y="1153551"/>
            <a:ext cx="9453491" cy="1085777"/>
          </a:xfrm>
        </p:spPr>
        <p:txBody>
          <a:bodyPr>
            <a:normAutofit/>
          </a:bodyPr>
          <a:lstStyle/>
          <a:p>
            <a:r>
              <a:rPr lang="mk-MK" sz="2400" dirty="0" smtClean="0">
                <a:latin typeface="Arial" pitchFamily="34" charset="0"/>
                <a:cs typeface="Arial" pitchFamily="34" charset="0"/>
              </a:rPr>
              <a:t>Кога силите се исти, велиме дека се урамнотежени и ова значи дека ништо нема да се случува.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Users\User\Desktop\Inkedd181d181_L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2861" y="2130262"/>
            <a:ext cx="5697416" cy="37877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mk-MK" sz="2800" dirty="0" smtClean="0">
                <a:latin typeface="Arial" pitchFamily="34" charset="0"/>
                <a:cs typeface="Arial" pitchFamily="34" charset="0"/>
              </a:rPr>
              <a:t>Триењето може да биде корисно и штетно.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448972" y="1280160"/>
            <a:ext cx="4506400" cy="535598"/>
          </a:xfrm>
        </p:spPr>
        <p:txBody>
          <a:bodyPr>
            <a:normAutofit/>
          </a:bodyPr>
          <a:lstStyle/>
          <a:p>
            <a:pPr algn="ctr"/>
            <a:r>
              <a:rPr lang="mk-MK" dirty="0" smtClean="0"/>
              <a:t>Корисно е: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247751" y="1956435"/>
            <a:ext cx="4857627" cy="1841842"/>
          </a:xfrm>
        </p:spPr>
        <p:txBody>
          <a:bodyPr>
            <a:normAutofit fontScale="92500" lnSpcReduction="20000"/>
          </a:bodyPr>
          <a:lstStyle/>
          <a:p>
            <a:r>
              <a:rPr lang="mk-MK" dirty="0" smtClean="0"/>
              <a:t>Кај обувките кога одиме,</a:t>
            </a:r>
          </a:p>
          <a:p>
            <a:r>
              <a:rPr lang="mk-MK" dirty="0" smtClean="0"/>
              <a:t>Кај гумите на автомобилите</a:t>
            </a:r>
          </a:p>
          <a:p>
            <a:r>
              <a:rPr lang="mk-MK" dirty="0" smtClean="0"/>
              <a:t>Кај сопирачките на автомобилите и велосипедите...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288258" y="1252025"/>
            <a:ext cx="4417256" cy="521530"/>
          </a:xfrm>
        </p:spPr>
        <p:txBody>
          <a:bodyPr>
            <a:normAutofit/>
          </a:bodyPr>
          <a:lstStyle/>
          <a:p>
            <a:pPr algn="ctr"/>
            <a:r>
              <a:rPr lang="mk-MK" dirty="0" smtClean="0"/>
              <a:t>Штетно е: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369146" y="1928298"/>
            <a:ext cx="4434840" cy="2193534"/>
          </a:xfrm>
        </p:spPr>
        <p:txBody>
          <a:bodyPr>
            <a:normAutofit fontScale="92500" lnSpcReduction="20000"/>
          </a:bodyPr>
          <a:lstStyle/>
          <a:p>
            <a:r>
              <a:rPr lang="mk-MK" dirty="0" smtClean="0"/>
              <a:t>При лизгање</a:t>
            </a:r>
          </a:p>
          <a:p>
            <a:r>
              <a:rPr lang="mk-MK" dirty="0" smtClean="0"/>
              <a:t>При скијање</a:t>
            </a:r>
          </a:p>
          <a:p>
            <a:r>
              <a:rPr lang="mk-MK" dirty="0" smtClean="0"/>
              <a:t>При санкање</a:t>
            </a:r>
          </a:p>
          <a:p>
            <a:r>
              <a:rPr lang="mk-MK" dirty="0" smtClean="0"/>
              <a:t>Кај оските на автомобилитеи велосипедите...</a:t>
            </a:r>
            <a:endParaRPr lang="en-US" dirty="0"/>
          </a:p>
        </p:txBody>
      </p:sp>
      <p:pic>
        <p:nvPicPr>
          <p:cNvPr id="7170" name="Picture 2" descr="C:\Users\User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1309" y="3722444"/>
            <a:ext cx="2200275" cy="2085975"/>
          </a:xfrm>
          <a:prstGeom prst="rect">
            <a:avLst/>
          </a:prstGeom>
          <a:noFill/>
        </p:spPr>
      </p:pic>
      <p:pic>
        <p:nvPicPr>
          <p:cNvPr id="7171" name="Picture 3" descr="C:\Users\User\Desktop\images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3847" y="3995225"/>
            <a:ext cx="2224308" cy="1794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44062"/>
            <a:ext cx="10515600" cy="844061"/>
          </a:xfrm>
        </p:spPr>
        <p:txBody>
          <a:bodyPr>
            <a:normAutofit/>
          </a:bodyPr>
          <a:lstStyle/>
          <a:p>
            <a:pPr algn="ctr"/>
            <a:r>
              <a:rPr lang="mk-MK" sz="3600" dirty="0" smtClean="0">
                <a:latin typeface="Arial" pitchFamily="34" charset="0"/>
                <a:cs typeface="Arial" pitchFamily="34" charset="0"/>
              </a:rPr>
              <a:t>Задача:  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436" y="1952235"/>
            <a:ext cx="5767755" cy="3337218"/>
          </a:xfrm>
        </p:spPr>
        <p:txBody>
          <a:bodyPr>
            <a:normAutofit/>
          </a:bodyPr>
          <a:lstStyle/>
          <a:p>
            <a:r>
              <a:rPr lang="mk-MK" sz="2400" dirty="0" smtClean="0">
                <a:latin typeface="Arial" pitchFamily="34" charset="0"/>
                <a:cs typeface="Arial" pitchFamily="34" charset="0"/>
              </a:rPr>
              <a:t>Прочитај </a:t>
            </a:r>
            <a:r>
              <a:rPr lang="mk-MK" sz="2400" dirty="0" smtClean="0">
                <a:latin typeface="Arial" pitchFamily="34" charset="0"/>
                <a:cs typeface="Arial" pitchFamily="34" charset="0"/>
              </a:rPr>
              <a:t>ја наставаната содржина на страна 142, 143, 144 и 145 од учебникот.</a:t>
            </a:r>
          </a:p>
          <a:p>
            <a:r>
              <a:rPr lang="mk-MK" sz="2400" dirty="0" smtClean="0">
                <a:latin typeface="Arial" pitchFamily="34" charset="0"/>
                <a:cs typeface="Arial" pitchFamily="34" charset="0"/>
              </a:rPr>
              <a:t>Одговори </a:t>
            </a:r>
            <a:r>
              <a:rPr lang="mk-MK" sz="2400" dirty="0" smtClean="0">
                <a:latin typeface="Arial" pitchFamily="34" charset="0"/>
                <a:cs typeface="Arial" pitchFamily="34" charset="0"/>
              </a:rPr>
              <a:t>ги </a:t>
            </a:r>
            <a:r>
              <a:rPr lang="mk-MK" sz="2400" dirty="0" smtClean="0">
                <a:latin typeface="Arial" pitchFamily="34" charset="0"/>
                <a:cs typeface="Arial" pitchFamily="34" charset="0"/>
              </a:rPr>
              <a:t>прашањата </a:t>
            </a:r>
            <a:r>
              <a:rPr lang="mk-MK" sz="2400" dirty="0" smtClean="0">
                <a:latin typeface="Arial" pitchFamily="34" charset="0"/>
                <a:cs typeface="Arial" pitchFamily="34" charset="0"/>
              </a:rPr>
              <a:t>на страна 143 и 144 од учебникот.</a:t>
            </a:r>
          </a:p>
          <a:p>
            <a:r>
              <a:rPr lang="mk-MK" sz="2400" dirty="0" smtClean="0">
                <a:latin typeface="Arial" pitchFamily="34" charset="0"/>
                <a:cs typeface="Arial" pitchFamily="34" charset="0"/>
              </a:rPr>
              <a:t>Одговори ги прашањата на страна 145, направи го истражувањето на страна 145 од учебникот и пополни ја табелата според дадениот пример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C:\Users\User\Desktop\download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0160" y="1969477"/>
            <a:ext cx="3809030" cy="3151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06769" y="2573753"/>
            <a:ext cx="9551963" cy="1325563"/>
          </a:xfrm>
        </p:spPr>
        <p:txBody>
          <a:bodyPr/>
          <a:lstStyle/>
          <a:p>
            <a:pPr algn="ctr"/>
            <a:r>
              <a:rPr lang="mk-MK" dirty="0" smtClean="0">
                <a:latin typeface="Arial" pitchFamily="34" charset="0"/>
                <a:cs typeface="Arial" pitchFamily="34" charset="0"/>
              </a:rPr>
              <a:t>Триење и мерење на триењето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182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mk-MK" sz="3200" b="1" dirty="0" smtClean="0">
                <a:latin typeface="Arial" pitchFamily="34" charset="0"/>
                <a:cs typeface="Arial" pitchFamily="34" charset="0"/>
              </a:rPr>
              <a:t>Триење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260122" y="2433710"/>
            <a:ext cx="4741985" cy="2433711"/>
          </a:xfrm>
        </p:spPr>
        <p:txBody>
          <a:bodyPr/>
          <a:lstStyle/>
          <a:p>
            <a:r>
              <a:rPr lang="mk-MK" b="1" dirty="0" smtClean="0">
                <a:latin typeface="Arial" pitchFamily="34" charset="0"/>
                <a:cs typeface="Arial" pitchFamily="34" charset="0"/>
              </a:rPr>
              <a:t>Триењето</a:t>
            </a:r>
            <a:r>
              <a:rPr lang="mk-MK" dirty="0" smtClean="0">
                <a:latin typeface="Arial" pitchFamily="34" charset="0"/>
                <a:cs typeface="Arial" pitchFamily="34" charset="0"/>
              </a:rPr>
              <a:t> се јавува како резултат на взаемно дејство помеѓу подлогата и телото кое се движи по таа подлога.</a:t>
            </a:r>
            <a:endParaRPr lang="en-US" dirty="0"/>
          </a:p>
        </p:txBody>
      </p:sp>
      <p:pic>
        <p:nvPicPr>
          <p:cNvPr id="1026" name="Picture 2" descr="C:\Users\User\Desktop\download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4033" y="1913207"/>
            <a:ext cx="4534151" cy="35028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95976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39483" y="703385"/>
            <a:ext cx="9537895" cy="987303"/>
          </a:xfrm>
        </p:spPr>
        <p:txBody>
          <a:bodyPr>
            <a:normAutofit/>
          </a:bodyPr>
          <a:lstStyle/>
          <a:p>
            <a:r>
              <a:rPr lang="mk-MK" sz="2800" dirty="0" smtClean="0">
                <a:latin typeface="Arial" pitchFamily="34" charset="0"/>
                <a:cs typeface="Arial" pitchFamily="34" charset="0"/>
              </a:rPr>
              <a:t>Силите на триење може да бидат сили при лизгање или сили при тркалање.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471194"/>
          </a:xfrm>
        </p:spPr>
        <p:txBody>
          <a:bodyPr/>
          <a:lstStyle/>
          <a:p>
            <a:pPr algn="ctr"/>
            <a:r>
              <a:rPr lang="mk-MK" dirty="0" smtClean="0"/>
              <a:t>Сили при лизгање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247752" y="4571999"/>
            <a:ext cx="4294919" cy="2286001"/>
          </a:xfrm>
        </p:spPr>
        <p:txBody>
          <a:bodyPr>
            <a:normAutofit/>
          </a:bodyPr>
          <a:lstStyle/>
          <a:p>
            <a:pPr>
              <a:buNone/>
            </a:pPr>
            <a:endParaRPr lang="mk-MK" sz="1100" dirty="0" smtClean="0">
              <a:latin typeface="Arial" pitchFamily="34" charset="0"/>
              <a:cs typeface="Arial" pitchFamily="34" charset="0"/>
            </a:endParaRPr>
          </a:p>
          <a:p>
            <a:endParaRPr lang="mk-MK" sz="1100" dirty="0" smtClean="0">
              <a:latin typeface="Arial" pitchFamily="34" charset="0"/>
              <a:cs typeface="Arial" pitchFamily="34" charset="0"/>
            </a:endParaRPr>
          </a:p>
          <a:p>
            <a:endParaRPr lang="mk-MK" sz="11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mk-MK" sz="1400" dirty="0" smtClean="0">
                <a:latin typeface="Arial" pitchFamily="34" charset="0"/>
                <a:cs typeface="Arial" pitchFamily="34" charset="0"/>
              </a:rPr>
              <a:t>Трењето при лизгање е поголемо од триењето при тркалање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172200" y="1681162"/>
            <a:ext cx="4575517" cy="555601"/>
          </a:xfrm>
        </p:spPr>
        <p:txBody>
          <a:bodyPr>
            <a:normAutofit/>
          </a:bodyPr>
          <a:lstStyle/>
          <a:p>
            <a:pPr algn="ctr"/>
            <a:r>
              <a:rPr lang="mk-MK" dirty="0" smtClean="0"/>
              <a:t>Сили при тркалање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147581" y="5134706"/>
            <a:ext cx="4628272" cy="998807"/>
          </a:xfrm>
        </p:spPr>
        <p:txBody>
          <a:bodyPr>
            <a:normAutofit/>
          </a:bodyPr>
          <a:lstStyle/>
          <a:p>
            <a:endParaRPr lang="mk-MK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mk-MK" sz="1400" dirty="0" smtClean="0">
                <a:latin typeface="Arial" pitchFamily="34" charset="0"/>
                <a:cs typeface="Arial" pitchFamily="34" charset="0"/>
              </a:rPr>
              <a:t>  Трењето </a:t>
            </a:r>
            <a:r>
              <a:rPr lang="mk-MK" sz="1400" dirty="0" smtClean="0">
                <a:latin typeface="Arial" pitchFamily="34" charset="0"/>
                <a:cs typeface="Arial" pitchFamily="34" charset="0"/>
              </a:rPr>
              <a:t>при тркалање  е помало од триењето при лизгање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2051" name="Picture 3" descr="C:\Users\User\Desktop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2364" y="2341748"/>
            <a:ext cx="4065562" cy="2705446"/>
          </a:xfrm>
          <a:prstGeom prst="rect">
            <a:avLst/>
          </a:prstGeom>
          <a:noFill/>
        </p:spPr>
      </p:pic>
      <p:pic>
        <p:nvPicPr>
          <p:cNvPr id="2052" name="Picture 4" descr="C:\Users\User\Desktop\Inkedimages_L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222" y="2433782"/>
            <a:ext cx="3784208" cy="30104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97290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3172" y="1491175"/>
            <a:ext cx="3932237" cy="562707"/>
          </a:xfrm>
        </p:spPr>
        <p:txBody>
          <a:bodyPr>
            <a:normAutofit fontScale="90000"/>
          </a:bodyPr>
          <a:lstStyle/>
          <a:p>
            <a:r>
              <a:rPr lang="mk-MK" sz="2800" dirty="0" smtClean="0">
                <a:latin typeface="Arial" pitchFamily="34" charset="0"/>
                <a:cs typeface="Arial" pitchFamily="34" charset="0"/>
              </a:rPr>
              <a:t>Триењето и површините: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User\Desktop\Inkedtrienje_L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598940" y="328421"/>
            <a:ext cx="5250499" cy="6529579"/>
          </a:xfrm>
          <a:prstGeom prst="rect">
            <a:avLst/>
          </a:prstGeom>
          <a:noFill/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416564" y="2254348"/>
            <a:ext cx="3932237" cy="251460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mk-MK" sz="2400" dirty="0" smtClean="0">
                <a:latin typeface="Arial" pitchFamily="34" charset="0"/>
                <a:cs typeface="Arial" pitchFamily="34" charset="0"/>
              </a:rPr>
              <a:t> Силите </a:t>
            </a:r>
            <a:r>
              <a:rPr lang="mk-MK" sz="2400" dirty="0" smtClean="0">
                <a:latin typeface="Arial" pitchFamily="34" charset="0"/>
                <a:cs typeface="Arial" pitchFamily="34" charset="0"/>
              </a:rPr>
              <a:t>на триење зависат од рапавоста на површините. </a:t>
            </a:r>
          </a:p>
          <a:p>
            <a:pPr>
              <a:buFontTx/>
              <a:buChar char="-"/>
            </a:pPr>
            <a:r>
              <a:rPr lang="mk-MK" sz="2400" dirty="0" smtClean="0">
                <a:latin typeface="Arial" pitchFamily="34" charset="0"/>
                <a:cs typeface="Arial" pitchFamily="34" charset="0"/>
              </a:rPr>
              <a:t> Нерамните </a:t>
            </a:r>
            <a:r>
              <a:rPr lang="mk-MK" sz="2400" dirty="0" smtClean="0">
                <a:latin typeface="Arial" pitchFamily="34" charset="0"/>
                <a:cs typeface="Arial" pitchFamily="34" charset="0"/>
              </a:rPr>
              <a:t>површини создаваат поголемо триење.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478064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52024" y="365125"/>
            <a:ext cx="10101775" cy="1325563"/>
          </a:xfrm>
        </p:spPr>
        <p:txBody>
          <a:bodyPr>
            <a:normAutofit/>
          </a:bodyPr>
          <a:lstStyle/>
          <a:p>
            <a:r>
              <a:rPr lang="mk-MK" sz="2000" dirty="0" smtClean="0">
                <a:latin typeface="Arial" pitchFamily="34" charset="0"/>
                <a:cs typeface="Arial" pitchFamily="34" charset="0"/>
              </a:rPr>
              <a:t>Размисли и одговори: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Content Placeholder 8" descr="trienj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75054" y="112245"/>
            <a:ext cx="4768948" cy="674575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602" y="365125"/>
            <a:ext cx="10072469" cy="1325563"/>
          </a:xfrm>
        </p:spPr>
        <p:txBody>
          <a:bodyPr>
            <a:normAutofit/>
          </a:bodyPr>
          <a:lstStyle/>
          <a:p>
            <a:pPr algn="ctr"/>
            <a:r>
              <a:rPr lang="mk-MK" sz="2400" dirty="0" smtClean="0">
                <a:latin typeface="Arial" pitchFamily="34" charset="0"/>
                <a:cs typeface="Arial" pitchFamily="34" charset="0"/>
              </a:rPr>
              <a:t>Силата на триењето зависи и од тежината на телото. </a:t>
            </a:r>
            <a:br>
              <a:rPr lang="mk-MK" sz="2400" dirty="0" smtClean="0">
                <a:latin typeface="Arial" pitchFamily="34" charset="0"/>
                <a:cs typeface="Arial" pitchFamily="34" charset="0"/>
              </a:rPr>
            </a:br>
            <a:r>
              <a:rPr lang="mk-MK" sz="2400" dirty="0" smtClean="0">
                <a:latin typeface="Arial" pitchFamily="34" charset="0"/>
                <a:cs typeface="Arial" pitchFamily="34" charset="0"/>
              </a:rPr>
              <a:t>Со зголемување на тежината се зголемува и триењето.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 descr="frictio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59988" y="1959124"/>
            <a:ext cx="9312812" cy="4084340"/>
          </a:xfrm>
        </p:spPr>
      </p:pic>
    </p:spTree>
    <p:extLst>
      <p:ext uri="{BB962C8B-B14F-4D97-AF65-F5344CB8AC3E}">
        <p14:creationId xmlns:p14="http://schemas.microsoft.com/office/powerpoint/2010/main" xmlns="" val="2345777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0498" y="604276"/>
            <a:ext cx="9566032" cy="1325563"/>
          </a:xfrm>
        </p:spPr>
        <p:txBody>
          <a:bodyPr>
            <a:normAutofit/>
          </a:bodyPr>
          <a:lstStyle/>
          <a:p>
            <a:pPr algn="ctr"/>
            <a:r>
              <a:rPr lang="mk-MK" sz="2800" dirty="0" smtClean="0">
                <a:latin typeface="Arial" pitchFamily="34" charset="0"/>
                <a:cs typeface="Arial" pitchFamily="34" charset="0"/>
              </a:rPr>
              <a:t>Силата на </a:t>
            </a:r>
            <a:r>
              <a:rPr lang="mk-MK" sz="2400" dirty="0" smtClean="0">
                <a:latin typeface="Arial" pitchFamily="34" charset="0"/>
                <a:cs typeface="Arial" pitchFamily="34" charset="0"/>
              </a:rPr>
              <a:t>триење</a:t>
            </a:r>
            <a:r>
              <a:rPr lang="mk-MK" sz="2800" dirty="0" smtClean="0">
                <a:latin typeface="Arial" pitchFamily="34" charset="0"/>
                <a:cs typeface="Arial" pitchFamily="34" charset="0"/>
              </a:rPr>
              <a:t> зависи и од допирната површина.</a:t>
            </a:r>
            <a:br>
              <a:rPr lang="mk-MK" sz="2800" dirty="0" smtClean="0">
                <a:latin typeface="Arial" pitchFamily="34" charset="0"/>
                <a:cs typeface="Arial" pitchFamily="34" charset="0"/>
              </a:rPr>
            </a:br>
            <a:r>
              <a:rPr lang="mk-MK" sz="2800" dirty="0" smtClean="0">
                <a:latin typeface="Arial" pitchFamily="34" charset="0"/>
                <a:cs typeface="Arial" pitchFamily="34" charset="0"/>
              </a:rPr>
              <a:t>Колку е поголема допирната површина толку триењето е поголемо.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User\Desktop\3-19-37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0665" y="2326113"/>
            <a:ext cx="8031158" cy="3132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1175" y="590208"/>
            <a:ext cx="9256542" cy="1325563"/>
          </a:xfrm>
        </p:spPr>
        <p:txBody>
          <a:bodyPr>
            <a:normAutofit/>
          </a:bodyPr>
          <a:lstStyle/>
          <a:p>
            <a:r>
              <a:rPr lang="mk-MK" sz="3200" dirty="0" smtClean="0">
                <a:latin typeface="Arial" pitchFamily="34" charset="0"/>
                <a:cs typeface="Arial" pitchFamily="34" charset="0"/>
              </a:rPr>
              <a:t>Силата на триење како и сите други сили ја претставуваме со стрелки.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69" y="1825625"/>
            <a:ext cx="9383152" cy="4351338"/>
          </a:xfrm>
        </p:spPr>
        <p:txBody>
          <a:bodyPr/>
          <a:lstStyle/>
          <a:p>
            <a:r>
              <a:rPr lang="mk-MK" dirty="0" smtClean="0"/>
              <a:t>Со позадебелена стрелка ја прикажуваме поголемата сила:</a:t>
            </a:r>
          </a:p>
          <a:p>
            <a:endParaRPr lang="mk-MK" dirty="0" smtClean="0"/>
          </a:p>
          <a:p>
            <a:pPr>
              <a:buNone/>
            </a:pPr>
            <a:endParaRPr lang="mk-MK" dirty="0" smtClean="0"/>
          </a:p>
          <a:p>
            <a:r>
              <a:rPr lang="mk-MK" dirty="0" smtClean="0"/>
              <a:t>Со потенка стрелка ја прикажуваме послабата сила :</a:t>
            </a:r>
          </a:p>
          <a:p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3123028" y="2489982"/>
            <a:ext cx="2082018" cy="7800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3108960" y="4712677"/>
            <a:ext cx="2011680" cy="2532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283</Words>
  <Application>Microsoft Office PowerPoint</Application>
  <PresentationFormat>Custom</PresentationFormat>
  <Paragraphs>49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Триење и мерење на триењето</vt:lpstr>
      <vt:lpstr>Триење</vt:lpstr>
      <vt:lpstr>Силите на триење може да бидат сили при лизгање или сили при тркалање.</vt:lpstr>
      <vt:lpstr>Триењето и површините:</vt:lpstr>
      <vt:lpstr>Размисли и одговори:</vt:lpstr>
      <vt:lpstr>Силата на триењето зависи и од тежината на телото.  Со зголемување на тежината се зголемува и триењето.</vt:lpstr>
      <vt:lpstr>Силата на триење зависи и од допирната површина. Колку е поголема допирната површина толку триењето е поголемо.</vt:lpstr>
      <vt:lpstr>Силата на триење како и сите други сили ја претставуваме со стрелки.</vt:lpstr>
      <vt:lpstr>Предмети во движење</vt:lpstr>
      <vt:lpstr>Кога силите се исти, велиме дека се урамнотежени и ова значи дека ништо нема да се случува.</vt:lpstr>
      <vt:lpstr>Триењето може да биде корисно и штетно.</vt:lpstr>
      <vt:lpstr>Задача:  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Aleksandar Lazovski</dc:creator>
  <cp:lastModifiedBy>User</cp:lastModifiedBy>
  <cp:revision>14</cp:revision>
  <dcterms:created xsi:type="dcterms:W3CDTF">2020-03-19T12:52:29Z</dcterms:created>
  <dcterms:modified xsi:type="dcterms:W3CDTF">2020-05-16T19:35:34Z</dcterms:modified>
</cp:coreProperties>
</file>