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3" r:id="rId4"/>
    <p:sldId id="264" r:id="rId5"/>
    <p:sldId id="258" r:id="rId6"/>
    <p:sldId id="265" r:id="rId7"/>
    <p:sldId id="266" r:id="rId8"/>
    <p:sldId id="267" r:id="rId9"/>
    <p:sldId id="268" r:id="rId10"/>
    <p:sldId id="269" r:id="rId11"/>
    <p:sldId id="270" r:id="rId12"/>
    <p:sldId id="259" r:id="rId13"/>
    <p:sldId id="260" r:id="rId14"/>
    <p:sldId id="26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CE8CBE2-502B-4F83-832C-7E5068049B99}" type="datetimeFigureOut">
              <a:rPr lang="en-US" smtClean="0"/>
              <a:pPr/>
              <a:t>5/20/2020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AA44D45-E514-40C7-8A48-7C724EF7E8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E8CBE2-502B-4F83-832C-7E5068049B9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44D45-E514-40C7-8A48-7C724EF7E8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E8CBE2-502B-4F83-832C-7E5068049B9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44D45-E514-40C7-8A48-7C724EF7E8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CE8CBE2-502B-4F83-832C-7E5068049B99}" type="datetimeFigureOut">
              <a:rPr lang="en-US" smtClean="0"/>
              <a:pPr/>
              <a:t>5/20/2020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AA44D45-E514-40C7-8A48-7C724EF7E8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CE8CBE2-502B-4F83-832C-7E5068049B99}" type="datetimeFigureOut">
              <a:rPr lang="en-US" smtClean="0"/>
              <a:pPr/>
              <a:t>5/20/2020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AA44D45-E514-40C7-8A48-7C724EF7E8B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CE8CBE2-502B-4F83-832C-7E5068049B99}" type="datetimeFigureOut">
              <a:rPr lang="en-US" smtClean="0"/>
              <a:pPr/>
              <a:t>5/20/2020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AA44D45-E514-40C7-8A48-7C724EF7E8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CE8CBE2-502B-4F83-832C-7E5068049B99}" type="datetimeFigureOut">
              <a:rPr lang="en-US" smtClean="0"/>
              <a:pPr/>
              <a:t>5/20/2020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AA44D45-E514-40C7-8A48-7C724EF7E8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E8CBE2-502B-4F83-832C-7E5068049B9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44D45-E514-40C7-8A48-7C724EF7E8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CE8CBE2-502B-4F83-832C-7E5068049B99}" type="datetimeFigureOut">
              <a:rPr lang="en-US" smtClean="0"/>
              <a:pPr/>
              <a:t>5/20/2020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AA44D45-E514-40C7-8A48-7C724EF7E8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CE8CBE2-502B-4F83-832C-7E5068049B99}" type="datetimeFigureOut">
              <a:rPr lang="en-US" smtClean="0"/>
              <a:pPr/>
              <a:t>5/20/2020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AA44D45-E514-40C7-8A48-7C724EF7E8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CE8CBE2-502B-4F83-832C-7E5068049B99}" type="datetimeFigureOut">
              <a:rPr lang="en-US" smtClean="0"/>
              <a:pPr/>
              <a:t>5/20/2020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AA44D45-E514-40C7-8A48-7C724EF7E8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CE8CBE2-502B-4F83-832C-7E5068049B99}" type="datetimeFigureOut">
              <a:rPr lang="en-US" smtClean="0"/>
              <a:pPr/>
              <a:t>5/20/2020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AA44D45-E514-40C7-8A48-7C724EF7E8B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k.wikipedia.org/wiki/%D0%9E%D1%80%D0%B8%D0%BE%D0%BD"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k.wikipedia.org/wiki/%D0%9B%D0%B0%D0%B2_(%D1%81%D0%BE%D1%95%D0%B2%D0%B5%D0%B7%D0%B4%D0%B8%D0%B5)"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k.wikipedia.org/wiki/%D0%9C%D0%BE%D0%BB%D0%B5%D0%BA%D1%83%D0%BB%D0%B0%D1%80%D0%B5%D0%BD_%D0%BE%D0%B1%D0%BB%D0%B0%D0%BA" TargetMode="External"/><Relationship Id="rId2" Type="http://schemas.openxmlformats.org/officeDocument/2006/relationships/hyperlink" Target="https://mk.wikipedia.org/w/index.php?title=%D0%92%D0%B0%D0%BA%D1%83%D0%BC%D1%81%D0%BA%D0%B0_%D0%BA%D0%BE%D0%BC%D0%BE%D1%80%D0%B0&amp;action=edit&amp;redlink=1" TargetMode="External"/><Relationship Id="rId1" Type="http://schemas.openxmlformats.org/officeDocument/2006/relationships/slideLayout" Target="../slideLayouts/slideLayout2.xml"/><Relationship Id="rId5" Type="http://schemas.openxmlformats.org/officeDocument/2006/relationships/hyperlink" Target="https://mk.wikipedia.org/wiki/%D0%88%D0%BE%D0%BD" TargetMode="External"/><Relationship Id="rId4" Type="http://schemas.openxmlformats.org/officeDocument/2006/relationships/hyperlink" Target="https://mk.wikipedia.org/w/index.php?title=%D0%9E%D1%80%D0%B8%D0%BE%D0%BD%D0%BE%D0%B2%D0%B0_%D0%BC%D0%B0%D0%B3%D0%BB%D0%B8%D0%BD%D0%B0&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k.wikipedia.org/wiki/%D0%A1%D1%83%D0%BF%D0%B5%D1%80%D0%BD%D0%BE%D0%B2%D0%B0" TargetMode="External"/><Relationship Id="rId2" Type="http://schemas.openxmlformats.org/officeDocument/2006/relationships/hyperlink" Target="https://mk.wikipedia.org/wiki/%D0%9F%D0%BB%D0%B0%D0%BD%D0%B5%D1%82%D0%B0%D1%80%D0%BD%D0%B0_%D0%BC%D0%B0%D0%B3%D0%BB%D0%B8%D0%BD%D0%B0" TargetMode="External"/><Relationship Id="rId1" Type="http://schemas.openxmlformats.org/officeDocument/2006/relationships/slideLayout" Target="../slideLayouts/slideLayout2.xml"/><Relationship Id="rId4" Type="http://schemas.openxmlformats.org/officeDocument/2006/relationships/hyperlink" Target="https://mk.wikipedia.org/wiki/%D0%9C%D0%BB%D0%B5%D1%87%D0%B5%D0%BD_%D0%BF%D0%B0%D1%8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k.wikipedia.org/wiki/%D0%9D%D0%B5%D1%83%D1%82%D1%80%D0%BE%D0%BD%D1%81%D0%BA%D0%B0_%D1%95%D0%B2%D0%B5%D0%B7%D0%B4%D0%B0"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mk.wikipedia.org/wiki/%D0%A6%D1%80%D0%BD%D0%B0_%D0%B4%D1%83%D0%BF%D0%BA%D0%B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k.wikipedia.org/wiki/%D0%90%D1%81%D1%82%D1%80%D0%BE%D0%BD%D0%BE%D0%BC%D0%B8%D1%98%D0%B0" TargetMode="External"/><Relationship Id="rId2" Type="http://schemas.openxmlformats.org/officeDocument/2006/relationships/hyperlink" Target="https://mk.wikipedia.org/wiki/%D0%85%D0%B2%D0%B5%D0%B7%D0%B4%D0%B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685800"/>
            <a:ext cx="8062912" cy="1560513"/>
          </a:xfrm>
        </p:spPr>
        <p:txBody>
          <a:bodyPr>
            <a:noAutofit/>
          </a:bodyPr>
          <a:lstStyle/>
          <a:p>
            <a:pPr algn="ctr"/>
            <a:r>
              <a:rPr lang="mk-MK" dirty="0" smtClean="0">
                <a:latin typeface="Arial" pitchFamily="34" charset="0"/>
                <a:cs typeface="Arial" pitchFamily="34" charset="0"/>
              </a:rPr>
              <a:t>НАБЉУДУВАЊЕ НА ЅВЕЗДИТЕ </a:t>
            </a:r>
            <a:endParaRPr lang="en-US" dirty="0">
              <a:latin typeface="Arial" pitchFamily="34" charset="0"/>
              <a:cs typeface="Arial" pitchFamily="34" charset="0"/>
            </a:endParaRPr>
          </a:p>
        </p:txBody>
      </p:sp>
      <p:pic>
        <p:nvPicPr>
          <p:cNvPr id="4" name="Picture 3" descr="stars.gif"/>
          <p:cNvPicPr>
            <a:picLocks noChangeAspect="1"/>
          </p:cNvPicPr>
          <p:nvPr/>
        </p:nvPicPr>
        <p:blipFill>
          <a:blip r:embed="rId2" cstate="print"/>
          <a:stretch>
            <a:fillRect/>
          </a:stretch>
        </p:blipFill>
        <p:spPr>
          <a:xfrm>
            <a:off x="2590800" y="2819400"/>
            <a:ext cx="4188236" cy="2819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50px-Orion1-.jpg"/>
          <p:cNvPicPr>
            <a:picLocks noGrp="1" noChangeAspect="1"/>
          </p:cNvPicPr>
          <p:nvPr>
            <p:ph idx="1"/>
          </p:nvPr>
        </p:nvPicPr>
        <p:blipFill>
          <a:blip r:embed="rId2" cstate="print"/>
          <a:stretch>
            <a:fillRect/>
          </a:stretch>
        </p:blipFill>
        <p:spPr>
          <a:xfrm>
            <a:off x="838200" y="1752600"/>
            <a:ext cx="4800600" cy="4267200"/>
          </a:xfrm>
        </p:spPr>
      </p:pic>
      <p:sp>
        <p:nvSpPr>
          <p:cNvPr id="5" name="Rectangle 4"/>
          <p:cNvSpPr/>
          <p:nvPr/>
        </p:nvSpPr>
        <p:spPr>
          <a:xfrm>
            <a:off x="533400" y="6211669"/>
            <a:ext cx="6248400" cy="369332"/>
          </a:xfrm>
          <a:prstGeom prst="rect">
            <a:avLst/>
          </a:prstGeom>
        </p:spPr>
        <p:txBody>
          <a:bodyPr wrap="square">
            <a:spAutoFit/>
          </a:bodyPr>
          <a:lstStyle/>
          <a:p>
            <a:r>
              <a:rPr lang="mk-MK" dirty="0" smtClean="0"/>
              <a:t>Фотографија на познатото соѕвездие</a:t>
            </a:r>
            <a:r>
              <a:rPr lang="mk-MK" u="sng" dirty="0" smtClean="0">
                <a:hlinkClick r:id="rId3"/>
              </a:rPr>
              <a:t>Орион</a:t>
            </a:r>
            <a:r>
              <a:rPr lang="mk-MK" dirty="0" smtClean="0"/>
              <a:t>.</a:t>
            </a:r>
            <a:endParaRPr lang="en-US" dirty="0"/>
          </a:p>
        </p:txBody>
      </p:sp>
      <p:pic>
        <p:nvPicPr>
          <p:cNvPr id="6" name="Picture 5" descr="Orion_constellation_map.png"/>
          <p:cNvPicPr>
            <a:picLocks noChangeAspect="1"/>
          </p:cNvPicPr>
          <p:nvPr/>
        </p:nvPicPr>
        <p:blipFill>
          <a:blip r:embed="rId4" cstate="print"/>
          <a:stretch>
            <a:fillRect/>
          </a:stretch>
        </p:blipFill>
        <p:spPr>
          <a:xfrm>
            <a:off x="6019800" y="2133600"/>
            <a:ext cx="2819400" cy="3886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pper10.jpg"/>
          <p:cNvPicPr>
            <a:picLocks noGrp="1" noChangeAspect="1"/>
          </p:cNvPicPr>
          <p:nvPr>
            <p:ph idx="1"/>
          </p:nvPr>
        </p:nvPicPr>
        <p:blipFill>
          <a:blip r:embed="rId2" cstate="print"/>
          <a:stretch>
            <a:fillRect/>
          </a:stretch>
        </p:blipFill>
        <p:spPr>
          <a:xfrm>
            <a:off x="1143000" y="990600"/>
            <a:ext cx="6862289" cy="4572000"/>
          </a:xfrm>
        </p:spPr>
      </p:pic>
      <p:sp>
        <p:nvSpPr>
          <p:cNvPr id="5" name="Rectangle 4"/>
          <p:cNvSpPr/>
          <p:nvPr/>
        </p:nvSpPr>
        <p:spPr>
          <a:xfrm>
            <a:off x="533400" y="5943601"/>
            <a:ext cx="8610600" cy="369332"/>
          </a:xfrm>
          <a:prstGeom prst="rect">
            <a:avLst/>
          </a:prstGeom>
        </p:spPr>
        <p:txBody>
          <a:bodyPr wrap="square">
            <a:spAutoFit/>
          </a:bodyPr>
          <a:lstStyle/>
          <a:p>
            <a:r>
              <a:rPr lang="mk-MK" dirty="0" smtClean="0"/>
              <a:t>Фотографија на познатото соѕвездие  Мала  Мечка и Голема Мечка.</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pPr algn="ctr">
              <a:buNone/>
            </a:pPr>
            <a:r>
              <a:rPr lang="ru-RU" sz="2000" dirty="0" smtClean="0">
                <a:latin typeface="Arial" pitchFamily="34" charset="0"/>
                <a:cs typeface="Arial" pitchFamily="34" charset="0"/>
              </a:rPr>
              <a:t>Со сателити - објекти пуштени во орбитата од страна на човекот се набљудуваат другите планети и ѕвезди, а и самата Земја. Околу Земјата орбитираат стотици сателити со разни намени:Комуникационите сателити ги насочуваат микробрановите сигнали од еден кон друг дел од Земјата. Сигналите можат да пренесуваат радио и телевизиски програми, компјутерски податоци и телефонски разговори. Сателити од тој тип се поставени во геостационарна орбита. Нивното движење се совпаѓа со ротирањето на Земјата, така што тие на небото изгледаат како да се стационирани- неподвижни.</a:t>
            </a:r>
          </a:p>
          <a:p>
            <a:pPr algn="ctr">
              <a:buNone/>
            </a:pPr>
            <a:endParaRPr lang="ru-RU" sz="2400" dirty="0" smtClean="0"/>
          </a:p>
          <a:p>
            <a:endParaRPr lang="en-US" dirty="0"/>
          </a:p>
        </p:txBody>
      </p:sp>
      <p:pic>
        <p:nvPicPr>
          <p:cNvPr id="4" name="Picture 3" descr="1947.jpg"/>
          <p:cNvPicPr>
            <a:picLocks noChangeAspect="1"/>
          </p:cNvPicPr>
          <p:nvPr/>
        </p:nvPicPr>
        <p:blipFill>
          <a:blip r:embed="rId2" cstate="print"/>
          <a:stretch>
            <a:fillRect/>
          </a:stretch>
        </p:blipFill>
        <p:spPr>
          <a:xfrm>
            <a:off x="1828800" y="3810000"/>
            <a:ext cx="5657850" cy="28575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lstStyle/>
          <a:p>
            <a:pPr algn="ctr">
              <a:buNone/>
            </a:pPr>
            <a:r>
              <a:rPr lang="ru-RU" sz="2400" dirty="0" smtClean="0">
                <a:latin typeface="Arial" pitchFamily="34" charset="0"/>
                <a:cs typeface="Arial" pitchFamily="34" charset="0"/>
              </a:rPr>
              <a:t>Астрономските сателити, како вселенскиот телескоп Хабл имаат апаратура за набљудување далечни ѕвезди и галаксии. Ѕвездите ги гледаме поради светлината што ја испуштаат. Нивната светлина патува низ Вселената и доаѓа до нашите очи.</a:t>
            </a:r>
            <a:r>
              <a:rPr lang="ru-RU" sz="2400" dirty="0" smtClean="0"/>
              <a:t> </a:t>
            </a:r>
            <a:r>
              <a:rPr lang="ru-RU" sz="2400" dirty="0" smtClean="0">
                <a:latin typeface="Arial" pitchFamily="34" charset="0"/>
                <a:cs typeface="Arial" pitchFamily="34" charset="0"/>
              </a:rPr>
              <a:t>Ѕвездите ги гледаме поради светлината што ја испуштаат. Нивната светлина патува низ вселената и доаѓа до нашите очи.Планетите не создаваат светлина, туку ја рефлектираат светлината од својата ѕвезда. Дел од рефлектираната светлина доаѓа до нашите очи и поради таа рефлектирана светлина ги гледаме планетите.</a:t>
            </a:r>
          </a:p>
          <a:p>
            <a:pPr algn="ctr">
              <a:buNone/>
            </a:pPr>
            <a:r>
              <a:rPr lang="ru-RU" sz="2400" dirty="0" smtClean="0"/>
              <a:t/>
            </a:r>
            <a:br>
              <a:rPr lang="ru-RU" sz="2400" dirty="0" smtClean="0"/>
            </a:br>
            <a:endParaRPr lang="ru-RU" sz="2400" dirty="0" smtClean="0">
              <a:latin typeface="Arial" pitchFamily="34" charset="0"/>
              <a:cs typeface="Arial" pitchFamily="34" charset="0"/>
            </a:endParaRPr>
          </a:p>
          <a:p>
            <a:pPr algn="ctr"/>
            <a:endParaRPr lang="ru-RU" sz="2400" dirty="0" smtClean="0">
              <a:latin typeface="Arial" pitchFamily="34" charset="0"/>
              <a:cs typeface="Arial" pitchFamily="34" charset="0"/>
            </a:endParaRPr>
          </a:p>
          <a:p>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7.jpg"/>
          <p:cNvPicPr>
            <a:picLocks noGrp="1" noChangeAspect="1"/>
          </p:cNvPicPr>
          <p:nvPr>
            <p:ph idx="1"/>
          </p:nvPr>
        </p:nvPicPr>
        <p:blipFill>
          <a:blip r:embed="rId2" cstate="print"/>
          <a:stretch>
            <a:fillRect/>
          </a:stretch>
        </p:blipFill>
        <p:spPr>
          <a:xfrm>
            <a:off x="609601" y="184922"/>
            <a:ext cx="4609408" cy="3091678"/>
          </a:xfrm>
        </p:spPr>
      </p:pic>
      <p:pic>
        <p:nvPicPr>
          <p:cNvPr id="5" name="Picture 4" descr="8787.jpg"/>
          <p:cNvPicPr>
            <a:picLocks noChangeAspect="1"/>
          </p:cNvPicPr>
          <p:nvPr/>
        </p:nvPicPr>
        <p:blipFill>
          <a:blip r:embed="rId3" cstate="print"/>
          <a:stretch>
            <a:fillRect/>
          </a:stretch>
        </p:blipFill>
        <p:spPr>
          <a:xfrm>
            <a:off x="3733800" y="3276600"/>
            <a:ext cx="5233735" cy="3219449"/>
          </a:xfrm>
          <a:prstGeom prst="rect">
            <a:avLst/>
          </a:prstGeom>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mk-MK" dirty="0" smtClean="0">
                <a:latin typeface="Arial" pitchFamily="34" charset="0"/>
                <a:cs typeface="Arial" pitchFamily="34" charset="0"/>
              </a:rPr>
              <a:t>Да се прочита лекцијата на страна 82 и да </a:t>
            </a:r>
          </a:p>
          <a:p>
            <a:pPr marL="64008" indent="0">
              <a:buNone/>
            </a:pPr>
            <a:r>
              <a:rPr lang="mk-MK" smtClean="0">
                <a:latin typeface="Arial" pitchFamily="34" charset="0"/>
                <a:cs typeface="Arial" pitchFamily="34" charset="0"/>
              </a:rPr>
              <a:t> </a:t>
            </a:r>
            <a:r>
              <a:rPr lang="mk-MK" dirty="0" smtClean="0">
                <a:latin typeface="Arial" pitchFamily="34" charset="0"/>
                <a:cs typeface="Arial" pitchFamily="34" charset="0"/>
              </a:rPr>
              <a:t>се одговорат прашање 1,2,и 3 на страна 82 и 83, од учебникот.</a:t>
            </a:r>
          </a:p>
          <a:p>
            <a:endParaRPr lang="mk-MK" dirty="0" smtClean="0">
              <a:latin typeface="Arial" pitchFamily="34" charset="0"/>
              <a:cs typeface="Arial" pitchFamily="34" charset="0"/>
            </a:endParaRPr>
          </a:p>
          <a:p>
            <a:endParaRPr lang="en-US" dirty="0" smtClean="0">
              <a:latin typeface="Arial" pitchFamily="34" charset="0"/>
              <a:cs typeface="Arial" pitchFamily="34" charset="0"/>
            </a:endParaRPr>
          </a:p>
          <a:p>
            <a:endParaRPr lang="mk-MK" dirty="0" smtClean="0">
              <a:latin typeface="Arial" pitchFamily="34" charset="0"/>
              <a:cs typeface="Arial" pitchFamily="34" charset="0"/>
            </a:endParaRPr>
          </a:p>
          <a:p>
            <a:endParaRPr lang="mk-MK" dirty="0" smtClean="0">
              <a:latin typeface="Arial" pitchFamily="34" charset="0"/>
              <a:cs typeface="Arial" pitchFamily="34" charset="0"/>
            </a:endParaRPr>
          </a:p>
          <a:p>
            <a:endParaRPr lang="mk-MK" dirty="0" smtClean="0">
              <a:latin typeface="Arial" pitchFamily="34" charset="0"/>
              <a:cs typeface="Arial" pitchFamily="34" charset="0"/>
            </a:endParaRPr>
          </a:p>
          <a:p>
            <a:endParaRPr lang="en-US" dirty="0" smtClean="0">
              <a:latin typeface="Arial" pitchFamily="34" charset="0"/>
              <a:cs typeface="Arial" pitchFamily="34" charset="0"/>
            </a:endParaRPr>
          </a:p>
          <a:p>
            <a:pPr algn="r"/>
            <a:endParaRPr lang="mk-MK" dirty="0" smtClean="0">
              <a:latin typeface="Arial" pitchFamily="34" charset="0"/>
              <a:cs typeface="Arial" pitchFamily="34" charset="0"/>
            </a:endParaRPr>
          </a:p>
          <a:p>
            <a:pPr algn="r">
              <a:buNone/>
            </a:pPr>
            <a:endParaRPr lang="mk-MK" dirty="0" smtClean="0">
              <a:latin typeface="Arial" pitchFamily="34" charset="0"/>
              <a:cs typeface="Arial" pitchFamily="34" charset="0"/>
            </a:endParaRPr>
          </a:p>
          <a:p>
            <a:pPr algn="r">
              <a:buNone/>
            </a:pPr>
            <a:endParaRPr lang="mk-MK" dirty="0" smtClean="0">
              <a:latin typeface="Arial" pitchFamily="34" charset="0"/>
              <a:cs typeface="Arial" pitchFamily="34" charset="0"/>
            </a:endParaRPr>
          </a:p>
          <a:p>
            <a:pPr algn="r">
              <a:buNone/>
            </a:pPr>
            <a:endParaRPr lang="mk-MK"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pPr algn="ctr">
              <a:buNone/>
            </a:pPr>
            <a:r>
              <a:rPr lang="ru-RU" dirty="0" smtClean="0"/>
              <a:t>    </a:t>
            </a:r>
            <a:r>
              <a:rPr lang="ru-RU" sz="2400" dirty="0" smtClean="0">
                <a:latin typeface="Arial" pitchFamily="34" charset="0"/>
                <a:cs typeface="Arial" pitchFamily="34" charset="0"/>
              </a:rPr>
              <a:t>Ѕвезда е масивно небесно тело од јонизиран гас (најчесто водород) во вселена што произведува </a:t>
            </a:r>
            <a:r>
              <a:rPr lang="ru-RU" sz="2400" dirty="0" smtClean="0">
                <a:latin typeface="Arial" pitchFamily="34" charset="0"/>
                <a:cs typeface="Arial" pitchFamily="34" charset="0"/>
              </a:rPr>
              <a:t>енергија</a:t>
            </a:r>
            <a:r>
              <a:rPr lang="en-US" sz="2400" dirty="0" smtClean="0">
                <a:latin typeface="Arial" pitchFamily="34" charset="0"/>
                <a:cs typeface="Arial" pitchFamily="34" charset="0"/>
              </a:rPr>
              <a:t>.</a:t>
            </a:r>
            <a:r>
              <a:rPr lang="ru-RU" sz="2400" dirty="0" smtClean="0">
                <a:latin typeface="Arial" pitchFamily="34" charset="0"/>
                <a:cs typeface="Arial" pitchFamily="34" charset="0"/>
              </a:rPr>
              <a:t> </a:t>
            </a:r>
            <a:r>
              <a:rPr lang="en-US" sz="2400" dirty="0">
                <a:latin typeface="Arial" pitchFamily="34" charset="0"/>
                <a:cs typeface="Arial" pitchFamily="34" charset="0"/>
              </a:rPr>
              <a:t>O</a:t>
            </a:r>
            <a:r>
              <a:rPr lang="ru-RU" sz="2400" dirty="0" smtClean="0">
                <a:latin typeface="Arial" pitchFamily="34" charset="0"/>
                <a:cs typeface="Arial" pitchFamily="34" charset="0"/>
              </a:rPr>
              <a:t>бјекти </a:t>
            </a:r>
            <a:r>
              <a:rPr lang="ru-RU" sz="2400" dirty="0" smtClean="0">
                <a:latin typeface="Arial" pitchFamily="34" charset="0"/>
                <a:cs typeface="Arial" pitchFamily="34" charset="0"/>
              </a:rPr>
              <a:t>пуштени во орбитата од страна на човекот </a:t>
            </a:r>
            <a:r>
              <a:rPr lang="mk-MK" sz="2400" dirty="0">
                <a:latin typeface="Arial" pitchFamily="34" charset="0"/>
                <a:cs typeface="Arial" pitchFamily="34" charset="0"/>
              </a:rPr>
              <a:t> </a:t>
            </a:r>
            <a:r>
              <a:rPr lang="mk-MK" sz="2400" dirty="0">
                <a:latin typeface="Arial" pitchFamily="34" charset="0"/>
                <a:cs typeface="Arial" pitchFamily="34" charset="0"/>
              </a:rPr>
              <a:t> </a:t>
            </a:r>
            <a:r>
              <a:rPr lang="mk-MK" sz="2400" dirty="0" smtClean="0">
                <a:latin typeface="Arial" pitchFamily="34" charset="0"/>
                <a:cs typeface="Arial" pitchFamily="34" charset="0"/>
              </a:rPr>
              <a:t>ги </a:t>
            </a:r>
            <a:r>
              <a:rPr lang="ru-RU" sz="2400" dirty="0" smtClean="0">
                <a:latin typeface="Arial" pitchFamily="34" charset="0"/>
                <a:cs typeface="Arial" pitchFamily="34" charset="0"/>
              </a:rPr>
              <a:t>набљудуваат </a:t>
            </a:r>
            <a:r>
              <a:rPr lang="ru-RU" sz="2400" dirty="0" smtClean="0">
                <a:latin typeface="Arial" pitchFamily="34" charset="0"/>
                <a:cs typeface="Arial" pitchFamily="34" charset="0"/>
              </a:rPr>
              <a:t>другите планети и ѕвезди, а и самата Земја.</a:t>
            </a:r>
            <a:endParaRPr lang="en-US" sz="2400" dirty="0">
              <a:latin typeface="Arial" pitchFamily="34" charset="0"/>
              <a:cs typeface="Arial" pitchFamily="34" charset="0"/>
            </a:endParaRPr>
          </a:p>
        </p:txBody>
      </p:sp>
      <p:pic>
        <p:nvPicPr>
          <p:cNvPr id="5" name="Picture 4" descr="vselena201.jpg"/>
          <p:cNvPicPr>
            <a:picLocks noChangeAspect="1"/>
          </p:cNvPicPr>
          <p:nvPr/>
        </p:nvPicPr>
        <p:blipFill>
          <a:blip r:embed="rId2" cstate="print"/>
          <a:stretch>
            <a:fillRect/>
          </a:stretch>
        </p:blipFill>
        <p:spPr>
          <a:xfrm>
            <a:off x="2057400" y="3124200"/>
            <a:ext cx="5372100" cy="3124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28600"/>
            <a:ext cx="8229600" cy="2123658"/>
          </a:xfrm>
          <a:prstGeom prst="rect">
            <a:avLst/>
          </a:prstGeom>
        </p:spPr>
        <p:txBody>
          <a:bodyPr wrap="square">
            <a:spAutoFit/>
          </a:bodyPr>
          <a:lstStyle/>
          <a:p>
            <a:r>
              <a:rPr lang="ru-RU" sz="2400" dirty="0" smtClean="0">
                <a:latin typeface="Arial" pitchFamily="34" charset="0"/>
                <a:cs typeface="Arial" pitchFamily="34" charset="0"/>
              </a:rPr>
              <a:t> </a:t>
            </a:r>
            <a:r>
              <a:rPr lang="ru-RU" sz="1800" dirty="0" smtClean="0">
                <a:latin typeface="Arial" pitchFamily="34" charset="0"/>
                <a:cs typeface="Arial" pitchFamily="34" charset="0"/>
              </a:rPr>
              <a:t>Историски гледано, ѕвездите биле многу важни за цивилизациите кои живееле во стариот век. Тие биле дел од религиозните обреди и биле користени за навигација во просторот. Многу антички астрономи верувале дека ѕвездите се прицврстени на небесната сфера и дека не се движат. По договор, астрономите ги групирале ѕвездите во соѕвездија кои ги користеле за да ги следат движењата на тогаш познатите планети и Сонцето. </a:t>
            </a:r>
            <a:endParaRPr lang="mk-MK" sz="2400" dirty="0">
              <a:latin typeface="Arial" pitchFamily="34" charset="0"/>
              <a:cs typeface="Arial" pitchFamily="34" charset="0"/>
            </a:endParaRPr>
          </a:p>
        </p:txBody>
      </p:sp>
      <p:pic>
        <p:nvPicPr>
          <p:cNvPr id="6" name="Picture 5" descr="250px-Dibuix_de_Leo.png"/>
          <p:cNvPicPr>
            <a:picLocks noChangeAspect="1"/>
          </p:cNvPicPr>
          <p:nvPr/>
        </p:nvPicPr>
        <p:blipFill>
          <a:blip r:embed="rId2" cstate="print"/>
          <a:stretch>
            <a:fillRect/>
          </a:stretch>
        </p:blipFill>
        <p:spPr>
          <a:xfrm>
            <a:off x="1676400" y="3276600"/>
            <a:ext cx="5257800" cy="2743200"/>
          </a:xfrm>
          <a:prstGeom prst="rect">
            <a:avLst/>
          </a:prstGeom>
        </p:spPr>
      </p:pic>
      <p:sp>
        <p:nvSpPr>
          <p:cNvPr id="7" name="Rectangle 6"/>
          <p:cNvSpPr/>
          <p:nvPr/>
        </p:nvSpPr>
        <p:spPr>
          <a:xfrm>
            <a:off x="685800" y="6211669"/>
            <a:ext cx="7391400" cy="369332"/>
          </a:xfrm>
          <a:prstGeom prst="rect">
            <a:avLst/>
          </a:prstGeom>
        </p:spPr>
        <p:txBody>
          <a:bodyPr wrap="square">
            <a:spAutoFit/>
          </a:bodyPr>
          <a:lstStyle/>
          <a:p>
            <a:r>
              <a:rPr lang="ru-RU" dirty="0" smtClean="0"/>
              <a:t>Карта на која е претставена формата на соѕвездието </a:t>
            </a:r>
            <a:r>
              <a:rPr lang="ru-RU" dirty="0" smtClean="0">
                <a:hlinkClick r:id="rId3" tooltip="Лав (соѕвездие)"/>
              </a:rPr>
              <a:t>Лав</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ru-RU" sz="3200" dirty="0" smtClean="0">
                <a:latin typeface="Arial" pitchFamily="34" charset="0"/>
                <a:cs typeface="Arial" pitchFamily="34" charset="0"/>
              </a:rPr>
              <a:t> Движењето на Сонцето наспроти позадината од ѕвезди (и хоризонтот) е употребено за да се состави календар, кој се користел за регулирање на земјоделството. Движењето на Сонцето спроти ѕвезденета сфера која што била во позадина, било искористено за создавање на календари кои тогаш се користеле за одржување на редоследот во земјоделието. Грегоријанскиот календар којшто денес се користи насекаде во светот е сончев календар којшто е направен врз база на аголот на ротација на Земјината оска во однос на најблиската ѕвезда - Сонцето.</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pPr algn="ctr">
              <a:buNone/>
            </a:pPr>
            <a:r>
              <a:rPr lang="ru-RU" sz="2400" dirty="0" smtClean="0">
                <a:latin typeface="Arial" pitchFamily="34" charset="0"/>
                <a:cs typeface="Arial" pitchFamily="34" charset="0"/>
              </a:rPr>
              <a:t>     Сонцето е најблиска ѕвезда до Земјата. Тоа е голема вжештена, гасовита и топчеста (сферна) маса која зрачи светлина и топлина. Во центарот на Сонцето температурата достигнува 20 милиони степени целзиусови, а на површината 6000 степени целзиусови. На небото Сонцето го гледаме многу мало во вид на светла топка, но тоа е привидно поради големата оддалеченост.</a:t>
            </a:r>
          </a:p>
          <a:p>
            <a:endParaRPr lang="en-US" dirty="0"/>
          </a:p>
        </p:txBody>
      </p:sp>
      <p:pic>
        <p:nvPicPr>
          <p:cNvPr id="4" name="Picture 3" descr="1987.jpg"/>
          <p:cNvPicPr>
            <a:picLocks noChangeAspect="1"/>
          </p:cNvPicPr>
          <p:nvPr/>
        </p:nvPicPr>
        <p:blipFill>
          <a:blip r:embed="rId2" cstate="print"/>
          <a:stretch>
            <a:fillRect/>
          </a:stretch>
        </p:blipFill>
        <p:spPr>
          <a:xfrm>
            <a:off x="1752600" y="3429000"/>
            <a:ext cx="6096000" cy="3200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Настанок на ѕвездите</a:t>
            </a:r>
            <a:endParaRPr lang="en-US" dirty="0"/>
          </a:p>
        </p:txBody>
      </p:sp>
      <p:sp>
        <p:nvSpPr>
          <p:cNvPr id="3" name="Content Placeholder 2"/>
          <p:cNvSpPr>
            <a:spLocks noGrp="1"/>
          </p:cNvSpPr>
          <p:nvPr>
            <p:ph idx="1"/>
          </p:nvPr>
        </p:nvSpPr>
        <p:spPr/>
        <p:txBody>
          <a:bodyPr>
            <a:normAutofit/>
          </a:bodyPr>
          <a:lstStyle/>
          <a:p>
            <a:r>
              <a:rPr lang="ru-RU" sz="1800" dirty="0" smtClean="0">
                <a:latin typeface="Arial" pitchFamily="34" charset="0"/>
                <a:cs typeface="Arial" pitchFamily="34" charset="0"/>
              </a:rPr>
              <a:t>Ѕвездите се формираат во проширени области на голема густина во меѓуѕвездениот простор, иако таа густина е пониска од густината на една обична </a:t>
            </a:r>
            <a:r>
              <a:rPr lang="ru-RU" sz="1800" dirty="0" smtClean="0">
                <a:latin typeface="Arial" pitchFamily="34" charset="0"/>
                <a:cs typeface="Arial" pitchFamily="34" charset="0"/>
                <a:hlinkClick r:id="rId2" tooltip="Вакумска комора (страницата не постои)"/>
              </a:rPr>
              <a:t>вакумска комора</a:t>
            </a:r>
            <a:r>
              <a:rPr lang="ru-RU" sz="1800" dirty="0" smtClean="0">
                <a:latin typeface="Arial" pitchFamily="34" charset="0"/>
                <a:cs typeface="Arial" pitchFamily="34" charset="0"/>
              </a:rPr>
              <a:t>. Овие области се наречени </a:t>
            </a:r>
            <a:r>
              <a:rPr lang="ru-RU" sz="1800" u="sng" dirty="0" smtClean="0">
                <a:latin typeface="Arial" pitchFamily="34" charset="0"/>
                <a:cs typeface="Arial" pitchFamily="34" charset="0"/>
                <a:hlinkClick r:id="rId3"/>
              </a:rPr>
              <a:t>молекуларни облаци</a:t>
            </a:r>
            <a:r>
              <a:rPr lang="ru-RU" sz="1800" dirty="0" smtClean="0">
                <a:latin typeface="Arial" pitchFamily="34" charset="0"/>
                <a:cs typeface="Arial" pitchFamily="34" charset="0"/>
              </a:rPr>
              <a:t> и содржат најмногу водород, од 23-28% хелиум и неколку проценти потешки елементи. Еден таков пример за област каде се формира ѕвезда е </a:t>
            </a:r>
            <a:r>
              <a:rPr lang="ru-RU" sz="1800" dirty="0" smtClean="0">
                <a:latin typeface="Arial" pitchFamily="34" charset="0"/>
                <a:cs typeface="Arial" pitchFamily="34" charset="0"/>
                <a:hlinkClick r:id="rId4" tooltip="Орионова маглина (страницата не постои)"/>
              </a:rPr>
              <a:t>Орионовата маглина</a:t>
            </a:r>
            <a:r>
              <a:rPr lang="ru-RU" sz="1800" dirty="0" smtClean="0">
                <a:latin typeface="Arial" pitchFamily="34" charset="0"/>
                <a:cs typeface="Arial" pitchFamily="34" charset="0"/>
              </a:rPr>
              <a:t>. Кога ѕвездите ќе се оформат, молекуларните облаци исчезнуваат. Тие исто така го </a:t>
            </a:r>
            <a:r>
              <a:rPr lang="ru-RU" sz="1800" dirty="0" smtClean="0">
                <a:latin typeface="Arial" pitchFamily="34" charset="0"/>
                <a:cs typeface="Arial" pitchFamily="34" charset="0"/>
                <a:hlinkClick r:id="rId5" tooltip="Јон"/>
              </a:rPr>
              <a:t>јонизираат</a:t>
            </a:r>
            <a:r>
              <a:rPr lang="ru-RU" sz="1800" dirty="0" smtClean="0">
                <a:latin typeface="Arial" pitchFamily="34" charset="0"/>
                <a:cs typeface="Arial" pitchFamily="34" charset="0"/>
              </a:rPr>
              <a:t> водородот .</a:t>
            </a:r>
            <a:endParaRPr lang="en-US" sz="1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ru-RU" dirty="0" smtClean="0"/>
              <a:t>Ѕвезда која е со просечна големина и веќе се развила, ги распространува надворешните слоеви како </a:t>
            </a:r>
            <a:r>
              <a:rPr lang="ru-RU" dirty="0" smtClean="0">
                <a:hlinkClick r:id="rId2" tooltip="Планетарна маглина"/>
              </a:rPr>
              <a:t>планетарна маглина</a:t>
            </a:r>
            <a:r>
              <a:rPr lang="ru-RU" dirty="0" smtClean="0"/>
              <a:t>. Може  јадрото одеднаш да  колабира и неговите електрони ќе се претворат во протони, формираќи неутрони кои се распрскуваат. Силниот бран кој се формира од овој ненадеен колапс, предизвикува остатокот од ѕвездата да експлодира како </a:t>
            </a:r>
            <a:r>
              <a:rPr lang="ru-RU" dirty="0" smtClean="0">
                <a:hlinkClick r:id="rId3" tooltip="Супернова"/>
              </a:rPr>
              <a:t>супернова</a:t>
            </a:r>
            <a:r>
              <a:rPr lang="ru-RU" dirty="0" smtClean="0"/>
              <a:t>. Суперновите се толку светли така што можат да ја засенат галаксијата во која се наоѓаат. Во </a:t>
            </a:r>
            <a:r>
              <a:rPr lang="ru-RU" dirty="0" smtClean="0">
                <a:hlinkClick r:id="rId4" tooltip="Млечен пат"/>
              </a:rPr>
              <a:t>Млечниот Пат</a:t>
            </a:r>
            <a:r>
              <a:rPr lang="ru-RU" dirty="0" smtClean="0"/>
              <a:t>, суперновите се набљудувани како нови ѕвезди.</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220px-Crna_dupka.jpg"/>
          <p:cNvPicPr>
            <a:picLocks noGrp="1" noChangeAspect="1"/>
          </p:cNvPicPr>
          <p:nvPr>
            <p:ph idx="1"/>
          </p:nvPr>
        </p:nvPicPr>
        <p:blipFill>
          <a:blip r:embed="rId2" cstate="print"/>
          <a:stretch>
            <a:fillRect/>
          </a:stretch>
        </p:blipFill>
        <p:spPr>
          <a:xfrm>
            <a:off x="1524000" y="2438400"/>
            <a:ext cx="5791200" cy="3352800"/>
          </a:xfrm>
        </p:spPr>
      </p:pic>
      <p:sp>
        <p:nvSpPr>
          <p:cNvPr id="7" name="Rectangle 6"/>
          <p:cNvSpPr/>
          <p:nvPr/>
        </p:nvSpPr>
        <p:spPr>
          <a:xfrm>
            <a:off x="2895600" y="6019800"/>
            <a:ext cx="3291286" cy="369332"/>
          </a:xfrm>
          <a:prstGeom prst="rect">
            <a:avLst/>
          </a:prstGeom>
        </p:spPr>
        <p:txBody>
          <a:bodyPr wrap="none">
            <a:spAutoFit/>
          </a:bodyPr>
          <a:lstStyle/>
          <a:p>
            <a:r>
              <a:rPr lang="mk-MK" dirty="0" smtClean="0"/>
              <a:t>Создавање на црна дупка</a:t>
            </a:r>
            <a:endParaRPr lang="en-US" dirty="0"/>
          </a:p>
        </p:txBody>
      </p:sp>
      <p:sp>
        <p:nvSpPr>
          <p:cNvPr id="8" name="Rectangle 7"/>
          <p:cNvSpPr/>
          <p:nvPr/>
        </p:nvSpPr>
        <p:spPr>
          <a:xfrm>
            <a:off x="381000" y="228600"/>
            <a:ext cx="8458200" cy="1200329"/>
          </a:xfrm>
          <a:prstGeom prst="rect">
            <a:avLst/>
          </a:prstGeom>
        </p:spPr>
        <p:txBody>
          <a:bodyPr wrap="square">
            <a:spAutoFit/>
          </a:bodyPr>
          <a:lstStyle/>
          <a:p>
            <a:r>
              <a:rPr lang="ru-RU" dirty="0" smtClean="0">
                <a:latin typeface="Arial" pitchFamily="34" charset="0"/>
                <a:cs typeface="Arial" pitchFamily="34" charset="0"/>
              </a:rPr>
              <a:t>Најголемиот дел од материјата од ѕвездата е разнесен од експлозијата на супернова и тоа што останува ќе биде </a:t>
            </a:r>
            <a:r>
              <a:rPr lang="ru-RU" dirty="0" smtClean="0">
                <a:latin typeface="Arial" pitchFamily="34" charset="0"/>
                <a:cs typeface="Arial" pitchFamily="34" charset="0"/>
                <a:hlinkClick r:id="rId3" tooltip="Неутронска ѕвезда"/>
              </a:rPr>
              <a:t>неутронска ѕвезда</a:t>
            </a:r>
            <a:r>
              <a:rPr lang="ru-RU" dirty="0" smtClean="0">
                <a:latin typeface="Arial" pitchFamily="34" charset="0"/>
                <a:cs typeface="Arial" pitchFamily="34" charset="0"/>
              </a:rPr>
              <a:t> или во случај ѕвездата да е поголема во </a:t>
            </a:r>
            <a:r>
              <a:rPr lang="ru-RU" dirty="0" smtClean="0">
                <a:latin typeface="Arial" pitchFamily="34" charset="0"/>
                <a:cs typeface="Arial" pitchFamily="34" charset="0"/>
                <a:hlinkClick r:id="rId4" tooltip="Црна дупка"/>
              </a:rPr>
              <a:t>црна дупка</a:t>
            </a:r>
            <a:r>
              <a:rPr lang="ru-RU" dirty="0" smtClean="0">
                <a:latin typeface="Arial" pitchFamily="34" charset="0"/>
                <a:cs typeface="Arial" pitchFamily="34" charset="0"/>
              </a:rPr>
              <a:t>. Кај  црната дупка материјата е во состојба која сѐ уште не е позната.</a:t>
            </a:r>
            <a:endParaRPr lang="en-US"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Соѕвездие</a:t>
            </a:r>
            <a:endParaRPr lang="en-US" dirty="0"/>
          </a:p>
        </p:txBody>
      </p:sp>
      <p:sp>
        <p:nvSpPr>
          <p:cNvPr id="3" name="Content Placeholder 2"/>
          <p:cNvSpPr>
            <a:spLocks noGrp="1"/>
          </p:cNvSpPr>
          <p:nvPr>
            <p:ph idx="1"/>
          </p:nvPr>
        </p:nvSpPr>
        <p:spPr/>
        <p:txBody>
          <a:bodyPr>
            <a:normAutofit fontScale="85000" lnSpcReduction="20000"/>
          </a:bodyPr>
          <a:lstStyle/>
          <a:p>
            <a:r>
              <a:rPr lang="ru-RU" b="1" dirty="0" smtClean="0">
                <a:latin typeface="Arial" pitchFamily="34" charset="0"/>
                <a:cs typeface="Arial" pitchFamily="34" charset="0"/>
              </a:rPr>
              <a:t>Соѕвездие</a:t>
            </a:r>
            <a:r>
              <a:rPr lang="ru-RU" dirty="0" smtClean="0">
                <a:latin typeface="Arial" pitchFamily="34" charset="0"/>
                <a:cs typeface="Arial" pitchFamily="34" charset="0"/>
              </a:rPr>
              <a:t> е група на </a:t>
            </a:r>
            <a:r>
              <a:rPr lang="ru-RU" dirty="0" smtClean="0">
                <a:latin typeface="Arial" pitchFamily="34" charset="0"/>
                <a:cs typeface="Arial" pitchFamily="34" charset="0"/>
                <a:hlinkClick r:id="rId2" tooltip="Ѕвезда"/>
              </a:rPr>
              <a:t>ѕвезди</a:t>
            </a:r>
            <a:r>
              <a:rPr lang="ru-RU" dirty="0" smtClean="0">
                <a:latin typeface="Arial" pitchFamily="34" charset="0"/>
                <a:cs typeface="Arial" pitchFamily="34" charset="0"/>
              </a:rPr>
              <a:t> кои изгледаат како да се физички блиску на небото. Ѕвездите од едно соѕвездие се често многу далеку една од друга, но гледано од Земјата, изгледаат како да се блиску. Овој термин често се користи за да означи група од ѕвезди кои создаваат некаква форма на небото. Во различните култури, соѕвездијата може да се различни, односно една иста ѕвезда може да се најде во различно соѕвездие. Како и да е, модерната </a:t>
            </a:r>
            <a:r>
              <a:rPr lang="ru-RU" dirty="0" smtClean="0">
                <a:latin typeface="Arial" pitchFamily="34" charset="0"/>
                <a:cs typeface="Arial" pitchFamily="34" charset="0"/>
                <a:hlinkClick r:id="rId3" tooltip="Астрономија"/>
              </a:rPr>
              <a:t>астрономија</a:t>
            </a:r>
            <a:r>
              <a:rPr lang="ru-RU" dirty="0" smtClean="0">
                <a:latin typeface="Arial" pitchFamily="34" charset="0"/>
                <a:cs typeface="Arial" pitchFamily="34" charset="0"/>
              </a:rPr>
              <a:t> го користи терминот за да го означи методот на поделба на небото во 88 сектори со точни граници.</a:t>
            </a:r>
            <a:endParaRPr lang="en-US"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140</TotalTime>
  <Words>444</Words>
  <Application>Microsoft Office PowerPoint</Application>
  <PresentationFormat>On-screen Show (4:3)</PresentationFormat>
  <Paragraphs>28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НАБЉУДУВАЊЕ НА ЅВЕЗДИТЕ </vt:lpstr>
      <vt:lpstr>PowerPoint Presentation</vt:lpstr>
      <vt:lpstr>PowerPoint Presentation</vt:lpstr>
      <vt:lpstr>PowerPoint Presentation</vt:lpstr>
      <vt:lpstr>PowerPoint Presentation</vt:lpstr>
      <vt:lpstr>Настанок на ѕвездите</vt:lpstr>
      <vt:lpstr>PowerPoint Presentation</vt:lpstr>
      <vt:lpstr>PowerPoint Presentation</vt:lpstr>
      <vt:lpstr>Соѕвездие</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НАБЉУДУВАЊЕ НА ЅВЕЗДИТЕ И ПЛАНЕТИТЕ</dc:title>
  <dc:creator>Kate</dc:creator>
  <cp:lastModifiedBy>Margarita</cp:lastModifiedBy>
  <cp:revision>19</cp:revision>
  <dcterms:created xsi:type="dcterms:W3CDTF">2019-05-21T12:14:53Z</dcterms:created>
  <dcterms:modified xsi:type="dcterms:W3CDTF">2020-05-20T16:13:45Z</dcterms:modified>
</cp:coreProperties>
</file>